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Default Extension="pict" ContentType="image/pict"/>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9"/>
  </p:notesMasterIdLst>
  <p:sldIdLst>
    <p:sldId id="263" r:id="rId2"/>
    <p:sldId id="367" r:id="rId3"/>
    <p:sldId id="365" r:id="rId4"/>
    <p:sldId id="264" r:id="rId5"/>
    <p:sldId id="279" r:id="rId6"/>
    <p:sldId id="371" r:id="rId7"/>
    <p:sldId id="368" r:id="rId8"/>
    <p:sldId id="369" r:id="rId9"/>
    <p:sldId id="372" r:id="rId10"/>
    <p:sldId id="389" r:id="rId11"/>
    <p:sldId id="380" r:id="rId12"/>
    <p:sldId id="381" r:id="rId13"/>
    <p:sldId id="390" r:id="rId14"/>
    <p:sldId id="382" r:id="rId15"/>
    <p:sldId id="384" r:id="rId16"/>
    <p:sldId id="385" r:id="rId17"/>
    <p:sldId id="383" r:id="rId18"/>
    <p:sldId id="386" r:id="rId19"/>
    <p:sldId id="388" r:id="rId20"/>
    <p:sldId id="387" r:id="rId21"/>
    <p:sldId id="393" r:id="rId22"/>
    <p:sldId id="337" r:id="rId23"/>
    <p:sldId id="338" r:id="rId24"/>
    <p:sldId id="339" r:id="rId25"/>
    <p:sldId id="391" r:id="rId26"/>
    <p:sldId id="333" r:id="rId27"/>
    <p:sldId id="373" r:id="rId28"/>
    <p:sldId id="374" r:id="rId29"/>
    <p:sldId id="375" r:id="rId30"/>
    <p:sldId id="376" r:id="rId31"/>
    <p:sldId id="377" r:id="rId32"/>
    <p:sldId id="378" r:id="rId33"/>
    <p:sldId id="379" r:id="rId34"/>
    <p:sldId id="316" r:id="rId35"/>
    <p:sldId id="332" r:id="rId36"/>
    <p:sldId id="317" r:id="rId37"/>
    <p:sldId id="392"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00" autoAdjust="0"/>
    <p:restoredTop sz="94569" autoAdjust="0"/>
  </p:normalViewPr>
  <p:slideViewPr>
    <p:cSldViewPr snapToGrid="0" snapToObjects="1">
      <p:cViewPr varScale="1">
        <p:scale>
          <a:sx n="104" d="100"/>
          <a:sy n="104" d="100"/>
        </p:scale>
        <p:origin x="-688" y="-112"/>
      </p:cViewPr>
      <p:guideLst>
        <p:guide orient="horz" pos="2160"/>
        <p:guide pos="2880"/>
      </p:guideLst>
    </p:cSldViewPr>
  </p:slideViewPr>
  <p:outlineViewPr>
    <p:cViewPr>
      <p:scale>
        <a:sx n="33" d="100"/>
        <a:sy n="33" d="100"/>
      </p:scale>
      <p:origin x="0" y="13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heme" Target="theme/theme1.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viewProps" Target="viewProp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tableStyles" Target="tableStyles.xml"/><Relationship Id="rId4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9B077-E022-704C-89B8-B14CC3E8810E}" type="datetimeFigureOut">
              <a:rPr lang="en-US" smtClean="0"/>
              <a:pPr/>
              <a:t>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5B983D-89D1-FC43-9F51-2436FD59BD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3137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7245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3076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1660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45985C-009C-EA44-9172-91F3F2A7A101}" type="datetimeFigureOut">
              <a:rPr lang="en-US" smtClean="0"/>
              <a:pPr/>
              <a:t>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8604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45985C-009C-EA44-9172-91F3F2A7A101}" type="datetimeFigureOut">
              <a:rPr lang="en-US" smtClean="0"/>
              <a:pPr/>
              <a:t>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6296575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45985C-009C-EA44-9172-91F3F2A7A101}" type="datetimeFigureOut">
              <a:rPr lang="en-US" smtClean="0"/>
              <a:pPr/>
              <a:t>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2591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45985C-009C-EA44-9172-91F3F2A7A101}" type="datetimeFigureOut">
              <a:rPr lang="en-US" smtClean="0"/>
              <a:pPr/>
              <a:t>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8070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5985C-009C-EA44-9172-91F3F2A7A101}" type="datetimeFigureOut">
              <a:rPr lang="en-US" smtClean="0"/>
              <a:pPr/>
              <a:t>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3469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56966502"/>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4901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5985C-009C-EA44-9172-91F3F2A7A101}" type="datetimeFigureOut">
              <a:rPr lang="en-US" smtClean="0"/>
              <a:pPr/>
              <a:t>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08C8C-A631-D044-AF58-8649DE7978D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90815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nytimes.com/2011/10/23/technology/at-waldorf-school-in-silicon-valley-technology-can-wait.html?pagewanted=al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 TargetMode="External"/><Relationship Id="rId1" Type="http://schemas.openxmlformats.org/officeDocument/2006/relationships/vmlDrawing" Target="../drawings/vmlDrawing1.v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 TargetMode="External"/><Relationship Id="rId1" Type="http://schemas.openxmlformats.org/officeDocument/2006/relationships/vmlDrawing" Target="../drawings/vmlDrawing2.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icts.nesinc.com/PDFs/IL_field175_SG.pdf" TargetMode="External"/><Relationship Id="rId3" Type="http://schemas.openxmlformats.org/officeDocument/2006/relationships/hyperlink" Target="http://www.icts.nesinc.co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youtube.com/watch?v=CXFEBbPIEO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p>
          <a:p>
            <a:r>
              <a:rPr lang="en-US" dirty="0" smtClean="0"/>
              <a:t>February 20, 2012</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8152816"/>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Background</a:t>
            </a:r>
            <a:endParaRPr lang="en-US" dirty="0"/>
          </a:p>
        </p:txBody>
      </p:sp>
      <p:sp>
        <p:nvSpPr>
          <p:cNvPr id="3" name="Content Placeholder 2"/>
          <p:cNvSpPr>
            <a:spLocks noGrp="1"/>
          </p:cNvSpPr>
          <p:nvPr>
            <p:ph idx="1"/>
          </p:nvPr>
        </p:nvSpPr>
        <p:spPr/>
        <p:txBody>
          <a:bodyPr/>
          <a:lstStyle/>
          <a:p>
            <a:r>
              <a:rPr lang="en-US" dirty="0" smtClean="0"/>
              <a:t>How did you get interested in this line of education? What lead you to be interested in information literacy? </a:t>
            </a:r>
          </a:p>
          <a:p>
            <a:pPr lvl="2"/>
            <a:r>
              <a:rPr lang="en-US" dirty="0" smtClean="0"/>
              <a:t>Kelly</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Amy’s Question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 recently came across a story about an elite private school in Silicon Valley that educates the children of many executives from Google, HP, Apple, Yahoo, etc. This school, a Waldorf model, does not allow students to use technology until around the 8th grade, and even then use is limited. As a person who designs curriculum to help students become more knowledgeable of the internet, what do you think of this school's decision? Will waiting to learn how to search and use the internet be beneficial or harmful? In general, do students learn better when they can incorporate technology into their educational experiences?</a:t>
            </a:r>
          </a:p>
          <a:p>
            <a:pPr>
              <a:buNone/>
            </a:pPr>
            <a:endParaRPr lang="en-US" dirty="0" smtClean="0"/>
          </a:p>
          <a:p>
            <a:r>
              <a:rPr lang="en-US" dirty="0" smtClean="0"/>
              <a:t>Here is a link to the article: </a:t>
            </a:r>
            <a:r>
              <a:rPr lang="en-US" dirty="0" smtClean="0">
                <a:hlinkClick r:id="rId2"/>
              </a:rPr>
              <a:t>http://www.nytimes.com/2011/10/23/technology/at-waldorf-school-in-silicon-valley-technology-can-wait.html?pagewanted=all</a:t>
            </a:r>
            <a:r>
              <a:rPr lang="en-US" dirty="0" smtClean="0"/>
              <a:t>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Information Fluency Questions</a:t>
            </a:r>
            <a:endParaRPr lang="en-US" dirty="0"/>
          </a:p>
        </p:txBody>
      </p:sp>
      <p:sp>
        <p:nvSpPr>
          <p:cNvPr id="3" name="Content Placeholder 2"/>
          <p:cNvSpPr>
            <a:spLocks noGrp="1"/>
          </p:cNvSpPr>
          <p:nvPr>
            <p:ph idx="1"/>
          </p:nvPr>
        </p:nvSpPr>
        <p:spPr/>
        <p:txBody>
          <a:bodyPr/>
          <a:lstStyle/>
          <a:p>
            <a:r>
              <a:rPr lang="en-US" dirty="0" smtClean="0"/>
              <a:t>What is the difference between Digital Information Fluency and Information Literacy? </a:t>
            </a:r>
          </a:p>
          <a:p>
            <a:pPr lvl="2"/>
            <a:r>
              <a:rPr lang="en-US" dirty="0" smtClean="0"/>
              <a:t>Kristi</a:t>
            </a:r>
          </a:p>
          <a:p>
            <a:r>
              <a:rPr lang="en-US" dirty="0" smtClean="0"/>
              <a:t>I was wondering if there was a breakdown of DIF model by grade level? I guess I am looking for a staircase of instruction for the library teacher and/or classroom teacher.  </a:t>
            </a:r>
          </a:p>
          <a:p>
            <a:pPr lvl="2"/>
            <a:r>
              <a:rPr lang="en-US" dirty="0" smtClean="0"/>
              <a:t>Jennifer</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Information Fluency </a:t>
            </a:r>
            <a:br>
              <a:rPr lang="en-US" dirty="0" smtClean="0"/>
            </a:br>
            <a:r>
              <a:rPr lang="en-US" dirty="0" smtClean="0"/>
              <a:t>Questions II</a:t>
            </a:r>
            <a:endParaRPr lang="en-US" dirty="0"/>
          </a:p>
        </p:txBody>
      </p:sp>
      <p:sp>
        <p:nvSpPr>
          <p:cNvPr id="3" name="Content Placeholder 2"/>
          <p:cNvSpPr>
            <a:spLocks noGrp="1"/>
          </p:cNvSpPr>
          <p:nvPr>
            <p:ph idx="1"/>
          </p:nvPr>
        </p:nvSpPr>
        <p:spPr/>
        <p:txBody>
          <a:bodyPr/>
          <a:lstStyle/>
          <a:p>
            <a:r>
              <a:rPr lang="en-US" dirty="0" smtClean="0"/>
              <a:t>1.) Do you think that the Common Core Standards put information literacy in the spotlight when it comes to curriculum?</a:t>
            </a:r>
          </a:p>
          <a:p>
            <a:r>
              <a:rPr lang="en-US" dirty="0" smtClean="0"/>
              <a:t>2.) In what grade do you think that students should be exposed (for the first time) to information literacy?</a:t>
            </a:r>
          </a:p>
          <a:p>
            <a:pPr lvl="2"/>
            <a:r>
              <a:rPr lang="en-US" dirty="0" smtClean="0"/>
              <a:t>Mike 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Staying Connected</a:t>
            </a:r>
            <a:endParaRPr lang="en-US" dirty="0"/>
          </a:p>
        </p:txBody>
      </p:sp>
      <p:sp>
        <p:nvSpPr>
          <p:cNvPr id="3" name="Content Placeholder 2"/>
          <p:cNvSpPr>
            <a:spLocks noGrp="1"/>
          </p:cNvSpPr>
          <p:nvPr>
            <p:ph idx="1"/>
          </p:nvPr>
        </p:nvSpPr>
        <p:spPr/>
        <p:txBody>
          <a:bodyPr/>
          <a:lstStyle/>
          <a:p>
            <a:r>
              <a:rPr lang="en-US" dirty="0" smtClean="0"/>
              <a:t>What resources do you use to keep your pulse on the changes in technology?</a:t>
            </a:r>
          </a:p>
          <a:p>
            <a:pPr lvl="2"/>
            <a:r>
              <a:rPr lang="en-US" dirty="0" smtClean="0"/>
              <a:t>Doug</a:t>
            </a:r>
          </a:p>
          <a:p>
            <a:r>
              <a:rPr lang="en-US" dirty="0" smtClean="0"/>
              <a:t>What are the top 3 web sites that you would suggest that educators should be looking at everyday?</a:t>
            </a:r>
          </a:p>
          <a:p>
            <a:pPr lvl="2"/>
            <a:r>
              <a:rPr lang="en-US" dirty="0" smtClean="0"/>
              <a:t>Kelly</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Staying Connected II</a:t>
            </a:r>
            <a:endParaRPr lang="en-US" dirty="0"/>
          </a:p>
        </p:txBody>
      </p:sp>
      <p:sp>
        <p:nvSpPr>
          <p:cNvPr id="3" name="Content Placeholder 2"/>
          <p:cNvSpPr>
            <a:spLocks noGrp="1"/>
          </p:cNvSpPr>
          <p:nvPr>
            <p:ph idx="1"/>
          </p:nvPr>
        </p:nvSpPr>
        <p:spPr/>
        <p:txBody>
          <a:bodyPr>
            <a:normAutofit/>
          </a:bodyPr>
          <a:lstStyle/>
          <a:p>
            <a:r>
              <a:rPr lang="en-US" dirty="0" smtClean="0"/>
              <a:t>Where can we go to keep up on the latest technology or programs that’s out there? </a:t>
            </a:r>
            <a:r>
              <a:rPr lang="en-US" dirty="0" err="1" smtClean="0"/>
              <a:t>ie</a:t>
            </a:r>
            <a:r>
              <a:rPr lang="en-US" dirty="0" smtClean="0"/>
              <a:t>: website or something. Things are always changing &amp; it seems that once you catch on to something they have come out with something new. Where can I go to learn of the new programs that are out there....like </a:t>
            </a:r>
            <a:r>
              <a:rPr lang="en-US" dirty="0" err="1" smtClean="0"/>
              <a:t>moodle</a:t>
            </a:r>
            <a:r>
              <a:rPr lang="en-US" dirty="0" smtClean="0"/>
              <a:t>, etc.</a:t>
            </a:r>
          </a:p>
          <a:p>
            <a:pPr lvl="2"/>
            <a:r>
              <a:rPr lang="en-US" dirty="0" smtClean="0"/>
              <a:t>Shannon</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MiKe</a:t>
            </a:r>
            <a:r>
              <a:rPr lang="en-US" dirty="0" smtClean="0"/>
              <a:t> H.</a:t>
            </a:r>
            <a:endParaRPr lang="en-US" dirty="0"/>
          </a:p>
        </p:txBody>
      </p:sp>
      <p:sp>
        <p:nvSpPr>
          <p:cNvPr id="3" name="Content Placeholder 2"/>
          <p:cNvSpPr>
            <a:spLocks noGrp="1"/>
          </p:cNvSpPr>
          <p:nvPr>
            <p:ph idx="1"/>
          </p:nvPr>
        </p:nvSpPr>
        <p:spPr/>
        <p:txBody>
          <a:bodyPr/>
          <a:lstStyle/>
          <a:p>
            <a:r>
              <a:rPr lang="en-US" dirty="0" smtClean="0"/>
              <a:t>In what ways is information architecture being designed and used to combat the challenges presented by information overload?</a:t>
            </a:r>
          </a:p>
          <a:p>
            <a:pPr lvl="2"/>
            <a:r>
              <a:rPr lang="en-US" dirty="0" smtClean="0"/>
              <a:t>Mike H.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 Begins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 was fascinated by your distinguishing between investigation and speculative searching.  Almost all of the searching done in my library (I teach library science to K-5th graders but the library is used by preschoolers through 12th graders) is the second type.  At what grade level do you begin introducing investigation? How do you recommend librarians in small schools with limited computer access teach research skills?</a:t>
            </a:r>
          </a:p>
          <a:p>
            <a:pPr lvl="2"/>
            <a:r>
              <a:rPr lang="en-US" dirty="0" smtClean="0"/>
              <a:t>Becky</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Are there any other good web sites to use with students about Internet search safety like the Martin Luther King site?</a:t>
            </a:r>
          </a:p>
          <a:p>
            <a:pPr lvl="2"/>
            <a:r>
              <a:rPr lang="en-US" dirty="0" smtClean="0"/>
              <a:t>Jen</a:t>
            </a:r>
          </a:p>
          <a:p>
            <a:endParaRPr lang="en-US" dirty="0" smtClean="0"/>
          </a:p>
          <a:p>
            <a:r>
              <a:rPr lang="en-US" dirty="0" smtClean="0"/>
              <a:t>With so many students conditioned to using Google (or something similar) to search for answers to questions, what are some ways they can evaluate the reliability of various sites?</a:t>
            </a:r>
          </a:p>
          <a:p>
            <a:pPr lvl="2"/>
            <a:r>
              <a:rPr lang="en-US" dirty="0" smtClean="0"/>
              <a:t>Michelle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 II</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What do you feel is the biggest obstacle facing teachers when trying to teach middle school students to execute a productive internet search?</a:t>
            </a:r>
          </a:p>
          <a:p>
            <a:pPr lvl="2"/>
            <a:r>
              <a:rPr lang="en-US" dirty="0" smtClean="0"/>
              <a:t>Dawn</a:t>
            </a:r>
          </a:p>
          <a:p>
            <a:r>
              <a:rPr lang="en-US" dirty="0" smtClean="0"/>
              <a:t>The Google search engine is an incredible tool that has revolutionized access to information.  But, are students developing bad habits because Google seems to make searching so easy?  What are some of the downsides of kids growing up in a Google dominated world?  In what ways can we train students to harness the usefulness of Google while still recognizing its potential flaws (advertising influence, bias, etc.)?</a:t>
            </a:r>
          </a:p>
          <a:p>
            <a:pPr lvl="2"/>
            <a:r>
              <a:rPr lang="en-US" dirty="0" smtClean="0"/>
              <a:t>Nate</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lstStyle/>
          <a:p>
            <a:r>
              <a:rPr lang="en-US" dirty="0" smtClean="0"/>
              <a:t>Hello Everyone!</a:t>
            </a:r>
            <a:endParaRPr lang="en-US" dirty="0"/>
          </a:p>
        </p:txBody>
      </p:sp>
      <p:sp>
        <p:nvSpPr>
          <p:cNvPr id="7" name="TextBox 6"/>
          <p:cNvSpPr txBox="1"/>
          <p:nvPr/>
        </p:nvSpPr>
        <p:spPr>
          <a:xfrm>
            <a:off x="4298748" y="1514163"/>
            <a:ext cx="4515909" cy="3693319"/>
          </a:xfrm>
          <a:prstGeom prst="rect">
            <a:avLst/>
          </a:prstGeom>
          <a:noFill/>
        </p:spPr>
        <p:txBody>
          <a:bodyPr wrap="square" rtlCol="0">
            <a:spAutoFit/>
          </a:bodyPr>
          <a:lstStyle/>
          <a:p>
            <a:pPr lvl="0" defTabSz="914400">
              <a:spcBef>
                <a:spcPct val="0"/>
              </a:spcBef>
              <a:defRPr/>
            </a:pPr>
            <a:r>
              <a:rPr lang="en-US" b="1" dirty="0" smtClean="0">
                <a:latin typeface="Arabic Typesetting" pitchFamily="66" charset="-78"/>
                <a:cs typeface="Arabic Typesetting" pitchFamily="66" charset="-78"/>
              </a:rPr>
              <a:t>Every class, please check your audio: Tools&gt;audio&gt;audio set up wizard</a:t>
            </a:r>
            <a:br>
              <a:rPr lang="en-US" b="1" dirty="0" smtClean="0">
                <a:latin typeface="Arabic Typesetting" pitchFamily="66" charset="-78"/>
                <a:cs typeface="Arabic Typesetting" pitchFamily="66" charset="-78"/>
              </a:rPr>
            </a:br>
            <a:r>
              <a:rPr lang="en-US" b="1" dirty="0" smtClean="0">
                <a:solidFill>
                  <a:srgbClr val="00B050"/>
                </a:solidFill>
                <a:latin typeface="Arabic Typesetting" pitchFamily="66" charset="-78"/>
                <a:cs typeface="Arabic Typesetting" pitchFamily="66" charset="-78"/>
              </a:rPr>
              <a:t>Green Check Good</a:t>
            </a:r>
            <a:r>
              <a:rPr lang="en-US" b="1" dirty="0" smtClean="0">
                <a:latin typeface="Arabic Typesetting" pitchFamily="66" charset="-78"/>
                <a:cs typeface="Arabic Typesetting" pitchFamily="66" charset="-78"/>
              </a:rPr>
              <a:t/>
            </a:r>
            <a:br>
              <a:rPr lang="en-US" b="1" dirty="0" smtClean="0">
                <a:latin typeface="Arabic Typesetting" pitchFamily="66" charset="-78"/>
                <a:cs typeface="Arabic Typesetting" pitchFamily="66" charset="-78"/>
              </a:rPr>
            </a:br>
            <a:r>
              <a:rPr lang="en-US" b="1" dirty="0" smtClean="0">
                <a:solidFill>
                  <a:srgbClr val="FF0000"/>
                </a:solidFill>
                <a:latin typeface="Arabic Typesetting" pitchFamily="66" charset="-78"/>
                <a:cs typeface="Arabic Typesetting" pitchFamily="66" charset="-78"/>
              </a:rPr>
              <a:t>Red X-can’t hear </a:t>
            </a:r>
            <a:r>
              <a:rPr lang="en-US" b="1" dirty="0" smtClean="0">
                <a:latin typeface="Arabic Typesetting" pitchFamily="66" charset="-78"/>
                <a:cs typeface="Arabic Typesetting" pitchFamily="66" charset="-78"/>
              </a:rPr>
              <a:t>	</a:t>
            </a:r>
            <a:br>
              <a:rPr lang="en-US" b="1" dirty="0" smtClean="0">
                <a:latin typeface="Arabic Typesetting" pitchFamily="66" charset="-78"/>
                <a:cs typeface="Arabic Typesetting" pitchFamily="66" charset="-78"/>
              </a:rPr>
            </a:br>
            <a:r>
              <a:rPr lang="en-US" b="1" dirty="0" smtClean="0">
                <a:latin typeface="Arabic Typesetting" pitchFamily="66" charset="-78"/>
                <a:cs typeface="Arabic Typesetting" pitchFamily="66" charset="-78"/>
              </a:rPr>
              <a:t>(</a:t>
            </a:r>
            <a:r>
              <a:rPr lang="en-US" b="1" dirty="0" smtClean="0">
                <a:solidFill>
                  <a:srgbClr val="FF0000"/>
                </a:solidFill>
                <a:latin typeface="Arabic Typesetting" pitchFamily="66" charset="-78"/>
                <a:cs typeface="Arabic Typesetting" pitchFamily="66" charset="-78"/>
              </a:rPr>
              <a:t>contact tech support and be ready to use telephony</a:t>
            </a:r>
            <a:r>
              <a:rPr lang="en-US" b="1" dirty="0" smtClean="0">
                <a:latin typeface="Arabic Typesetting" pitchFamily="66" charset="-78"/>
                <a:cs typeface="Arabic Typesetting" pitchFamily="66" charset="-78"/>
              </a:rPr>
              <a:t>).</a:t>
            </a:r>
            <a:br>
              <a:rPr lang="en-US" b="1" dirty="0" smtClean="0">
                <a:latin typeface="Arabic Typesetting" pitchFamily="66" charset="-78"/>
                <a:cs typeface="Arabic Typesetting" pitchFamily="66" charset="-78"/>
              </a:rPr>
            </a:br>
            <a:r>
              <a:rPr lang="en-US" b="1" dirty="0" smtClean="0">
                <a:solidFill>
                  <a:srgbClr val="FF0000"/>
                </a:solidFill>
                <a:latin typeface="Arabic Typesetting" pitchFamily="66" charset="-78"/>
                <a:cs typeface="Arabic Typesetting" pitchFamily="66" charset="-78"/>
              </a:rPr>
              <a:t>Click on the Telephone icon and follow instructions on the screen.</a:t>
            </a:r>
            <a:br>
              <a:rPr lang="en-US" b="1" dirty="0" smtClean="0">
                <a:solidFill>
                  <a:srgbClr val="FF0000"/>
                </a:solidFill>
                <a:latin typeface="Arabic Typesetting" pitchFamily="66" charset="-78"/>
                <a:cs typeface="Arabic Typesetting" pitchFamily="66" charset="-78"/>
              </a:rPr>
            </a:br>
            <a:endParaRPr lang="en-US" b="1" dirty="0" smtClean="0">
              <a:solidFill>
                <a:srgbClr val="FF0000"/>
              </a:solidFill>
              <a:latin typeface="Arabic Typesetting" pitchFamily="66" charset="-78"/>
              <a:cs typeface="Arabic Typesetting" pitchFamily="66" charset="-78"/>
            </a:endParaRPr>
          </a:p>
          <a:p>
            <a:pPr lvl="0" defTabSz="914400">
              <a:spcBef>
                <a:spcPct val="0"/>
              </a:spcBef>
              <a:defRPr/>
            </a:pPr>
            <a:r>
              <a:rPr lang="en-US" b="1" dirty="0" smtClean="0">
                <a:latin typeface="Arabic Typesetting" pitchFamily="66" charset="-78"/>
                <a:cs typeface="Arabic Typesetting" pitchFamily="66" charset="-78"/>
              </a:rPr>
              <a:t/>
            </a:r>
            <a:br>
              <a:rPr lang="en-US" b="1" dirty="0" smtClean="0">
                <a:latin typeface="Arabic Typesetting" pitchFamily="66" charset="-78"/>
                <a:cs typeface="Arabic Typesetting" pitchFamily="66" charset="-78"/>
              </a:rPr>
            </a:br>
            <a:r>
              <a:rPr lang="en-US" b="1" i="1" dirty="0" smtClean="0">
                <a:latin typeface="Arabic Typesetting" pitchFamily="66" charset="-78"/>
                <a:cs typeface="Arabic Typesetting" pitchFamily="66" charset="-78"/>
              </a:rPr>
              <a:t/>
            </a:r>
            <a:br>
              <a:rPr lang="en-US" b="1" i="1" dirty="0" smtClean="0">
                <a:latin typeface="Arabic Typesetting" pitchFamily="66" charset="-78"/>
                <a:cs typeface="Arabic Typesetting" pitchFamily="66" charset="-78"/>
              </a:rPr>
            </a:br>
            <a:r>
              <a:rPr lang="en-US" b="1" i="1" dirty="0" smtClean="0">
                <a:latin typeface="Arabic Typesetting" pitchFamily="66" charset="-78"/>
                <a:cs typeface="Arabic Typesetting" pitchFamily="66" charset="-78"/>
              </a:rPr>
              <a:t/>
            </a:r>
            <a:br>
              <a:rPr lang="en-US" b="1" i="1" dirty="0" smtClean="0">
                <a:latin typeface="Arabic Typesetting" pitchFamily="66" charset="-78"/>
                <a:cs typeface="Arabic Typesetting" pitchFamily="66" charset="-78"/>
              </a:rPr>
            </a:br>
            <a:endParaRPr lang="en-US" b="1" i="1" dirty="0">
              <a:latin typeface="Arabic Typesetting" pitchFamily="66" charset="-78"/>
              <a:cs typeface="Arabic Typesetting" pitchFamily="66" charset="-78"/>
            </a:endParaRPr>
          </a:p>
        </p:txBody>
      </p:sp>
      <p:sp>
        <p:nvSpPr>
          <p:cNvPr id="8" name="TextBox 7"/>
          <p:cNvSpPr txBox="1"/>
          <p:nvPr/>
        </p:nvSpPr>
        <p:spPr>
          <a:xfrm>
            <a:off x="482599" y="1143000"/>
            <a:ext cx="3413141" cy="5109091"/>
          </a:xfrm>
          <a:prstGeom prst="rect">
            <a:avLst/>
          </a:prstGeom>
          <a:noFill/>
        </p:spPr>
        <p:txBody>
          <a:bodyPr wrap="square" rtlCol="0">
            <a:spAutoFit/>
          </a:bodyPr>
          <a:lstStyle/>
          <a:p>
            <a:r>
              <a:rPr lang="en-US" sz="2800" dirty="0" smtClean="0"/>
              <a:t>For tonight’s attendance slide I’ll be asking you to share an important lesson you’ve learned; lighthearted or philosophical. Don’t post it in the chat.  Shortly, there will be a slide with your name for you to post.   </a:t>
            </a:r>
          </a:p>
          <a:p>
            <a:pPr>
              <a:buFont typeface="Arial"/>
              <a:buChar char="•"/>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Question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our district, elementary teachers are required to teach 90 minutes of math, 60 minutes of writing, 60 minutes of reading, and 30 minutes of word study each day. With lunch and specials, there is little time left for science, social studies, and intervention. Can information literacy be embedded into the curriculum effectively? If you recommend teaching it separately, how much time should be devoted to information literacy instruction on a daily or weekly basis?</a:t>
            </a:r>
          </a:p>
          <a:p>
            <a:pPr lvl="2"/>
            <a:r>
              <a:rPr lang="en-US" dirty="0" smtClean="0"/>
              <a:t>Betsy</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Kristin’s questions</a:t>
            </a:r>
            <a:endParaRPr lang="en-US"/>
          </a:p>
        </p:txBody>
      </p:sp>
      <p:sp>
        <p:nvSpPr>
          <p:cNvPr id="3" name="Content Placeholder 2"/>
          <p:cNvSpPr>
            <a:spLocks noGrp="1"/>
          </p:cNvSpPr>
          <p:nvPr>
            <p:ph idx="1"/>
          </p:nvPr>
        </p:nvSpPr>
        <p:spPr/>
        <p:txBody>
          <a:bodyPr/>
          <a:lstStyle/>
          <a:p>
            <a:r>
              <a:rPr lang="en-US" dirty="0" smtClean="0"/>
              <a:t>When will you </a:t>
            </a:r>
            <a:r>
              <a:rPr lang="en-US" dirty="0" smtClean="0"/>
              <a:t>be presenting again in the Peoria/Bloomington area?  It sounds like he would be a great speaker to see and learn from.</a:t>
            </a:r>
            <a:r>
              <a:rPr lang="en-US" dirty="0" smtClean="0"/>
              <a:t> </a:t>
            </a:r>
          </a:p>
          <a:p>
            <a:r>
              <a:rPr lang="en-US" dirty="0" smtClean="0"/>
              <a:t>How do you </a:t>
            </a:r>
            <a:r>
              <a:rPr lang="en-US" dirty="0" smtClean="0"/>
              <a:t>assess information literacy?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Literacy Lesson</a:t>
            </a:r>
            <a:endParaRPr lang="en-US" dirty="0"/>
          </a:p>
        </p:txBody>
      </p:sp>
      <p:sp>
        <p:nvSpPr>
          <p:cNvPr id="4" name="Rectangle 3"/>
          <p:cNvSpPr/>
          <p:nvPr/>
        </p:nvSpPr>
        <p:spPr>
          <a:xfrm>
            <a:off x="457200" y="1726540"/>
            <a:ext cx="8686800" cy="4524315"/>
          </a:xfrm>
          <a:prstGeom prst="rect">
            <a:avLst/>
          </a:prstGeom>
        </p:spPr>
        <p:txBody>
          <a:bodyPr wrap="square">
            <a:spAutoFit/>
          </a:bodyPr>
          <a:lstStyle/>
          <a:p>
            <a:r>
              <a:rPr lang="en-US" sz="2400" b="1" dirty="0" smtClean="0"/>
              <a:t>Information Problem-Solving Lesson (25%) Develop or adapt a lesson or unit incorporating an information processing step or steps. Use models such as the Big6™/Super3™, I-Search, Independent Investigation Model or others. Prepare an assignment that would be distributed to students and that relates to your lesson. Create a PowerPoint presentation to either demonstrate your lesson to your classmates. Besides the PowerPoint you will hand in a copy of your lesson and any handouts, Power Point slides etc. Be sure to include all the components below in your lesson plan. If using the Super3™ model combine the components that fall under the categories of plan, do, and review. Check the Big6™ web site for more detailed questions to ask. </a:t>
            </a:r>
            <a:r>
              <a:rPr lang="en-US" b="1" dirty="0" smtClean="0"/>
              <a:t>	</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Literacy Lesson</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Introduction: Explain the background of this assignment. Is it one you have used before? One you would like to implement? 10 	</a:t>
            </a:r>
          </a:p>
          <a:p>
            <a:r>
              <a:rPr lang="en-US" dirty="0" smtClean="0"/>
              <a:t>Creativity: 	Unique and creative ideas are presented. An enjoyable and meaningful lesson is created. 10 	</a:t>
            </a:r>
          </a:p>
          <a:p>
            <a:r>
              <a:rPr lang="en-US" dirty="0" smtClean="0"/>
              <a:t>Objectives: Objectives cover content, information skills, and technology. 15 	</a:t>
            </a:r>
          </a:p>
          <a:p>
            <a:r>
              <a:rPr lang="en-US" dirty="0" smtClean="0"/>
              <a:t>Standards: Standards that apply to this lesson are provided. This could include Common Core Standards, 21st Century Learner, and I-SAIL. 5 	</a:t>
            </a:r>
          </a:p>
          <a:p>
            <a:r>
              <a:rPr lang="en-US" dirty="0" smtClean="0"/>
              <a:t>Information Problem: A valuable information problem is addressed that relates to curriculum. 10 	</a:t>
            </a:r>
          </a:p>
          <a:p>
            <a:r>
              <a:rPr lang="en-US" dirty="0" smtClean="0"/>
              <a:t>Evaluation: An explanation of how you will assess student proficiency of objectives is given. How will students judge their effectiveness and efficiency? 	15 	</a:t>
            </a:r>
          </a:p>
          <a:p>
            <a:r>
              <a:rPr lang="en-US" dirty="0" smtClean="0"/>
              <a:t>Handouts, worksheets, or activities: Student assignments are provided. All handouts, worksheets, or explanations of physical activities students will engage in are provided. 25 	</a:t>
            </a:r>
          </a:p>
          <a:p>
            <a:r>
              <a:rPr lang="en-US" dirty="0" smtClean="0"/>
              <a:t>Presentation: Effective communication was used to convey the ideas of this assignment. Interesting to class. 10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Literacy Lesson</a:t>
            </a:r>
            <a:endParaRPr lang="en-US" dirty="0"/>
          </a:p>
        </p:txBody>
      </p:sp>
      <p:sp>
        <p:nvSpPr>
          <p:cNvPr id="3" name="Content Placeholder 2"/>
          <p:cNvSpPr>
            <a:spLocks noGrp="1"/>
          </p:cNvSpPr>
          <p:nvPr>
            <p:ph idx="1"/>
          </p:nvPr>
        </p:nvSpPr>
        <p:spPr/>
        <p:txBody>
          <a:bodyPr/>
          <a:lstStyle/>
          <a:p>
            <a:r>
              <a:rPr lang="en-US" dirty="0" smtClean="0"/>
              <a:t>Hand in 2 things</a:t>
            </a:r>
          </a:p>
          <a:p>
            <a:r>
              <a:rPr lang="en-US" dirty="0" smtClean="0"/>
              <a:t>1 Power Point Slide to provide overview of project</a:t>
            </a:r>
          </a:p>
          <a:p>
            <a:r>
              <a:rPr lang="en-US" dirty="0" smtClean="0"/>
              <a:t>1 Word Document with </a:t>
            </a:r>
          </a:p>
          <a:p>
            <a:pPr lvl="2"/>
            <a:r>
              <a:rPr lang="en-US" dirty="0" smtClean="0"/>
              <a:t>Introduction</a:t>
            </a:r>
          </a:p>
          <a:p>
            <a:pPr lvl="2"/>
            <a:r>
              <a:rPr lang="en-US" dirty="0" smtClean="0"/>
              <a:t>Information Problem/Objectives</a:t>
            </a:r>
          </a:p>
          <a:p>
            <a:pPr lvl="2"/>
            <a:r>
              <a:rPr lang="en-US" dirty="0" smtClean="0"/>
              <a:t>Standards (Cut &amp; Paste)</a:t>
            </a:r>
          </a:p>
          <a:p>
            <a:pPr lvl="2"/>
            <a:r>
              <a:rPr lang="en-US" dirty="0" smtClean="0"/>
              <a:t>Evaluation</a:t>
            </a:r>
          </a:p>
          <a:p>
            <a:pPr lvl="2"/>
            <a:r>
              <a:rPr lang="en-US" dirty="0" smtClean="0"/>
              <a:t>Handouts, Activities,  Worksheets as Addendum </a:t>
            </a:r>
          </a:p>
          <a:p>
            <a:pPr lvl="2"/>
            <a:endParaRPr lang="en-US" dirty="0" smtClean="0"/>
          </a:p>
          <a:p>
            <a:pPr lvl="2"/>
            <a:endParaRPr lang="en-US" dirty="0" smtClean="0"/>
          </a:p>
          <a:p>
            <a:pPr lvl="2"/>
            <a:endParaRPr lang="en-US" dirty="0" smtClean="0"/>
          </a:p>
          <a:p>
            <a:pPr lvl="2"/>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Lessons</a:t>
            </a:r>
            <a:endParaRPr lang="en-US" dirty="0"/>
          </a:p>
        </p:txBody>
      </p:sp>
      <p:sp>
        <p:nvSpPr>
          <p:cNvPr id="3" name="Content Placeholder 2"/>
          <p:cNvSpPr>
            <a:spLocks noGrp="1"/>
          </p:cNvSpPr>
          <p:nvPr>
            <p:ph idx="1"/>
          </p:nvPr>
        </p:nvSpPr>
        <p:spPr>
          <a:xfrm>
            <a:off x="457200" y="1600200"/>
            <a:ext cx="7138884" cy="2795758"/>
          </a:xfrm>
        </p:spPr>
        <p:txBody>
          <a:bodyPr>
            <a:normAutofit/>
          </a:bodyPr>
          <a:lstStyle/>
          <a:p>
            <a:r>
              <a:rPr lang="en-US" dirty="0" smtClean="0"/>
              <a:t>Raise your hand to share</a:t>
            </a:r>
          </a:p>
          <a:p>
            <a:r>
              <a:rPr lang="en-US" dirty="0" smtClean="0"/>
              <a:t>Be prepared to paste the link into the chat when you share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some Lessons</a:t>
            </a:r>
            <a:endParaRPr lang="en-US" dirty="0"/>
          </a:p>
        </p:txBody>
      </p:sp>
      <p:sp>
        <p:nvSpPr>
          <p:cNvPr id="3" name="Content Placeholder 2"/>
          <p:cNvSpPr>
            <a:spLocks noGrp="1"/>
          </p:cNvSpPr>
          <p:nvPr>
            <p:ph idx="1"/>
          </p:nvPr>
        </p:nvSpPr>
        <p:spPr/>
        <p:txBody>
          <a:bodyPr/>
          <a:lstStyle/>
          <a:p>
            <a:r>
              <a:rPr lang="en-US" dirty="0" smtClean="0"/>
              <a:t>Penguin Graphing</a:t>
            </a:r>
          </a:p>
          <a:p>
            <a:r>
              <a:rPr lang="en-US" dirty="0" smtClean="0"/>
              <a:t>Triangle Web</a:t>
            </a:r>
          </a:p>
          <a:p>
            <a:r>
              <a:rPr lang="en-US" dirty="0" smtClean="0"/>
              <a:t>Keyword Search</a:t>
            </a:r>
          </a:p>
          <a:p>
            <a:r>
              <a:rPr lang="en-US" dirty="0" smtClean="0"/>
              <a:t>Adlai Project</a:t>
            </a:r>
          </a:p>
          <a:p>
            <a:r>
              <a:rPr lang="en-US" dirty="0" smtClean="0"/>
              <a:t>Famous African American Timeline</a:t>
            </a:r>
          </a:p>
          <a:p>
            <a:endParaRPr lang="en-US" dirty="0" smtClean="0"/>
          </a:p>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Curriculum Built Not to Last</a:t>
            </a:r>
            <a:endParaRPr lang="en-US" dirty="0"/>
          </a:p>
        </p:txBody>
      </p:sp>
      <p:sp>
        <p:nvSpPr>
          <p:cNvPr id="3" name="Content Placeholder 2"/>
          <p:cNvSpPr>
            <a:spLocks noGrp="1"/>
          </p:cNvSpPr>
          <p:nvPr>
            <p:ph idx="1"/>
          </p:nvPr>
        </p:nvSpPr>
        <p:spPr/>
        <p:txBody>
          <a:bodyPr/>
          <a:lstStyle/>
          <a:p>
            <a:r>
              <a:rPr lang="en-US" dirty="0" smtClean="0"/>
              <a:t>How do students determine their own information needs?  </a:t>
            </a:r>
          </a:p>
          <a:p>
            <a:r>
              <a:rPr lang="en-US" dirty="0" smtClean="0"/>
              <a:t>What can teachers do to guide them?</a:t>
            </a:r>
          </a:p>
          <a:p>
            <a:r>
              <a:rPr lang="en-US" dirty="0" smtClean="0"/>
              <a:t>How do we design research topics so that students will find them interesting?</a:t>
            </a:r>
          </a:p>
          <a:p>
            <a:r>
              <a:rPr lang="en-US" dirty="0" smtClean="0"/>
              <a:t>Grade level information literacy meetings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Mapping</a:t>
            </a:r>
            <a:endParaRPr lang="en-US" dirty="0"/>
          </a:p>
        </p:txBody>
      </p:sp>
      <p:sp>
        <p:nvSpPr>
          <p:cNvPr id="3" name="Content Placeholder 2"/>
          <p:cNvSpPr>
            <a:spLocks noGrp="1"/>
          </p:cNvSpPr>
          <p:nvPr>
            <p:ph idx="1"/>
          </p:nvPr>
        </p:nvSpPr>
        <p:spPr/>
        <p:txBody>
          <a:bodyPr/>
          <a:lstStyle/>
          <a:p>
            <a:r>
              <a:rPr lang="en-US" dirty="0" smtClean="0"/>
              <a:t>Getting the Gestalt</a:t>
            </a:r>
          </a:p>
          <a:p>
            <a:r>
              <a:rPr lang="en-US" dirty="0" smtClean="0"/>
              <a:t>Forms</a:t>
            </a:r>
          </a:p>
          <a:p>
            <a:r>
              <a:rPr lang="en-US" dirty="0" smtClean="0"/>
              <a:t>Function</a:t>
            </a:r>
          </a:p>
          <a:p>
            <a:r>
              <a:rPr lang="en-US" dirty="0" smtClean="0"/>
              <a:t>Using them for creating “Big Juicy” units</a:t>
            </a:r>
          </a:p>
          <a:p>
            <a:r>
              <a:rPr lang="en-US" dirty="0" smtClean="0"/>
              <a:t>An aid to collaboration</a:t>
            </a:r>
          </a:p>
          <a:p>
            <a:r>
              <a:rPr lang="en-US" dirty="0" smtClean="0"/>
              <a:t>Curriculum Map examples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514" name="Group 466"/>
          <p:cNvGraphicFramePr>
            <a:graphicFrameLocks noGrp="1"/>
          </p:cNvGraphicFramePr>
          <p:nvPr/>
        </p:nvGraphicFramePr>
        <p:xfrm>
          <a:off x="0" y="0"/>
          <a:ext cx="9144000" cy="6858000"/>
        </p:xfrm>
        <a:graphic>
          <a:graphicData uri="http://schemas.openxmlformats.org/drawingml/2006/table">
            <a:tbl>
              <a:tblPr/>
              <a:tblGrid>
                <a:gridCol w="1306513"/>
                <a:gridCol w="1304925"/>
                <a:gridCol w="1306512"/>
                <a:gridCol w="1308100"/>
                <a:gridCol w="1306513"/>
                <a:gridCol w="1304925"/>
                <a:gridCol w="1306512"/>
              </a:tblGrid>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Reading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Writing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Math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0008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Social Studies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Science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Health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8000"/>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September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October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November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December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January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February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March</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April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May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r>
            </a:tbl>
          </a:graphicData>
        </a:graphic>
      </p:graphicFrame>
      <p:sp>
        <p:nvSpPr>
          <p:cNvPr id="2354" name="Text Box 306"/>
          <p:cNvSpPr txBox="1">
            <a:spLocks noChangeArrowheads="1"/>
          </p:cNvSpPr>
          <p:nvPr/>
        </p:nvSpPr>
        <p:spPr bwMode="auto">
          <a:xfrm>
            <a:off x="1371600" y="7620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Parts of a book</a:t>
            </a:r>
          </a:p>
        </p:txBody>
      </p:sp>
      <p:sp>
        <p:nvSpPr>
          <p:cNvPr id="2355" name="Text Box 307"/>
          <p:cNvSpPr txBox="1">
            <a:spLocks noChangeArrowheads="1"/>
          </p:cNvSpPr>
          <p:nvPr/>
        </p:nvSpPr>
        <p:spPr bwMode="auto">
          <a:xfrm>
            <a:off x="1371600" y="1066800"/>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Phonemic awareness</a:t>
            </a:r>
          </a:p>
        </p:txBody>
      </p:sp>
      <p:sp>
        <p:nvSpPr>
          <p:cNvPr id="2356" name="Text Box 308"/>
          <p:cNvSpPr txBox="1">
            <a:spLocks noChangeArrowheads="1"/>
          </p:cNvSpPr>
          <p:nvPr/>
        </p:nvSpPr>
        <p:spPr bwMode="auto">
          <a:xfrm>
            <a:off x="1371600" y="2911475"/>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Read pattern books</a:t>
            </a:r>
          </a:p>
        </p:txBody>
      </p:sp>
      <p:sp>
        <p:nvSpPr>
          <p:cNvPr id="2357" name="Text Box 309"/>
          <p:cNvSpPr txBox="1">
            <a:spLocks noChangeArrowheads="1"/>
          </p:cNvSpPr>
          <p:nvPr/>
        </p:nvSpPr>
        <p:spPr bwMode="auto">
          <a:xfrm>
            <a:off x="1371600" y="15240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Concepts of print</a:t>
            </a:r>
          </a:p>
        </p:txBody>
      </p:sp>
      <p:sp>
        <p:nvSpPr>
          <p:cNvPr id="2358" name="Text Box 310"/>
          <p:cNvSpPr txBox="1">
            <a:spLocks noChangeArrowheads="1"/>
          </p:cNvSpPr>
          <p:nvPr/>
        </p:nvSpPr>
        <p:spPr bwMode="auto">
          <a:xfrm>
            <a:off x="1371600" y="2454275"/>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10-20 high frequency words</a:t>
            </a:r>
          </a:p>
        </p:txBody>
      </p:sp>
      <p:sp>
        <p:nvSpPr>
          <p:cNvPr id="2359" name="Text Box 311"/>
          <p:cNvSpPr txBox="1">
            <a:spLocks noChangeArrowheads="1"/>
          </p:cNvSpPr>
          <p:nvPr/>
        </p:nvSpPr>
        <p:spPr bwMode="auto">
          <a:xfrm>
            <a:off x="1371600" y="21494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CVC words</a:t>
            </a:r>
          </a:p>
        </p:txBody>
      </p:sp>
      <p:sp>
        <p:nvSpPr>
          <p:cNvPr id="2360" name="Text Box 312"/>
          <p:cNvSpPr txBox="1">
            <a:spLocks noChangeArrowheads="1"/>
          </p:cNvSpPr>
          <p:nvPr/>
        </p:nvSpPr>
        <p:spPr bwMode="auto">
          <a:xfrm>
            <a:off x="1371600" y="3368675"/>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Fiction vs. nonfiction</a:t>
            </a:r>
          </a:p>
        </p:txBody>
      </p:sp>
      <p:sp>
        <p:nvSpPr>
          <p:cNvPr id="2361" name="Text Box 313"/>
          <p:cNvSpPr txBox="1">
            <a:spLocks noChangeArrowheads="1"/>
          </p:cNvSpPr>
          <p:nvPr/>
        </p:nvSpPr>
        <p:spPr bwMode="auto">
          <a:xfrm>
            <a:off x="1371600" y="38258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Story elements</a:t>
            </a:r>
          </a:p>
        </p:txBody>
      </p:sp>
      <p:sp>
        <p:nvSpPr>
          <p:cNvPr id="2362" name="Text Box 314"/>
          <p:cNvSpPr txBox="1">
            <a:spLocks noChangeArrowheads="1"/>
          </p:cNvSpPr>
          <p:nvPr/>
        </p:nvSpPr>
        <p:spPr bwMode="auto">
          <a:xfrm>
            <a:off x="1371600" y="41306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Retell story</a:t>
            </a:r>
          </a:p>
        </p:txBody>
      </p:sp>
      <p:sp>
        <p:nvSpPr>
          <p:cNvPr id="2363" name="Text Box 315"/>
          <p:cNvSpPr txBox="1">
            <a:spLocks noChangeArrowheads="1"/>
          </p:cNvSpPr>
          <p:nvPr/>
        </p:nvSpPr>
        <p:spPr bwMode="auto">
          <a:xfrm>
            <a:off x="1371600" y="44354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Connections</a:t>
            </a:r>
          </a:p>
        </p:txBody>
      </p:sp>
      <p:sp>
        <p:nvSpPr>
          <p:cNvPr id="2364" name="Text Box 316"/>
          <p:cNvSpPr txBox="1">
            <a:spLocks noChangeArrowheads="1"/>
          </p:cNvSpPr>
          <p:nvPr/>
        </p:nvSpPr>
        <p:spPr bwMode="auto">
          <a:xfrm>
            <a:off x="1371600" y="50450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Visualizing</a:t>
            </a:r>
          </a:p>
        </p:txBody>
      </p:sp>
      <p:sp>
        <p:nvSpPr>
          <p:cNvPr id="2365" name="Text Box 317"/>
          <p:cNvSpPr txBox="1">
            <a:spLocks noChangeArrowheads="1"/>
          </p:cNvSpPr>
          <p:nvPr/>
        </p:nvSpPr>
        <p:spPr bwMode="auto">
          <a:xfrm>
            <a:off x="1371600" y="47402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Questioning</a:t>
            </a:r>
          </a:p>
        </p:txBody>
      </p:sp>
      <p:sp>
        <p:nvSpPr>
          <p:cNvPr id="2366" name="Text Box 318"/>
          <p:cNvSpPr txBox="1">
            <a:spLocks noChangeArrowheads="1"/>
          </p:cNvSpPr>
          <p:nvPr/>
        </p:nvSpPr>
        <p:spPr bwMode="auto">
          <a:xfrm>
            <a:off x="1371600" y="534987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Inferring</a:t>
            </a:r>
          </a:p>
        </p:txBody>
      </p:sp>
      <p:sp>
        <p:nvSpPr>
          <p:cNvPr id="2367" name="Text Box 319"/>
          <p:cNvSpPr txBox="1">
            <a:spLocks noChangeArrowheads="1"/>
          </p:cNvSpPr>
          <p:nvPr/>
        </p:nvSpPr>
        <p:spPr bwMode="auto">
          <a:xfrm>
            <a:off x="1371600" y="56388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Det. Importance</a:t>
            </a:r>
          </a:p>
        </p:txBody>
      </p:sp>
      <p:sp>
        <p:nvSpPr>
          <p:cNvPr id="2368" name="Text Box 320"/>
          <p:cNvSpPr txBox="1">
            <a:spLocks noChangeArrowheads="1"/>
          </p:cNvSpPr>
          <p:nvPr/>
        </p:nvSpPr>
        <p:spPr bwMode="auto">
          <a:xfrm>
            <a:off x="1371600" y="592772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Synthesizing</a:t>
            </a:r>
          </a:p>
        </p:txBody>
      </p:sp>
      <p:sp>
        <p:nvSpPr>
          <p:cNvPr id="2515" name="Text Box 467"/>
          <p:cNvSpPr txBox="1">
            <a:spLocks noChangeArrowheads="1"/>
          </p:cNvSpPr>
          <p:nvPr/>
        </p:nvSpPr>
        <p:spPr bwMode="auto">
          <a:xfrm>
            <a:off x="2667000" y="838200"/>
            <a:ext cx="1219200" cy="5492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Print name with upper/lower case letters</a:t>
            </a:r>
          </a:p>
        </p:txBody>
      </p:sp>
      <p:sp>
        <p:nvSpPr>
          <p:cNvPr id="2517" name="Text Box 469"/>
          <p:cNvSpPr txBox="1">
            <a:spLocks noChangeArrowheads="1"/>
          </p:cNvSpPr>
          <p:nvPr/>
        </p:nvSpPr>
        <p:spPr bwMode="auto">
          <a:xfrm>
            <a:off x="2667000" y="1447800"/>
            <a:ext cx="1219200" cy="3968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Write lower case letters</a:t>
            </a:r>
          </a:p>
        </p:txBody>
      </p:sp>
      <p:sp>
        <p:nvSpPr>
          <p:cNvPr id="2518" name="Text Box 470"/>
          <p:cNvSpPr txBox="1">
            <a:spLocks noChangeArrowheads="1"/>
          </p:cNvSpPr>
          <p:nvPr/>
        </p:nvSpPr>
        <p:spPr bwMode="auto">
          <a:xfrm>
            <a:off x="2667000" y="2362200"/>
            <a:ext cx="1219200" cy="3968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Ending punctuation</a:t>
            </a:r>
          </a:p>
        </p:txBody>
      </p:sp>
      <p:sp>
        <p:nvSpPr>
          <p:cNvPr id="2521" name="Text Box 473"/>
          <p:cNvSpPr txBox="1">
            <a:spLocks noChangeArrowheads="1"/>
          </p:cNvSpPr>
          <p:nvPr/>
        </p:nvSpPr>
        <p:spPr bwMode="auto">
          <a:xfrm>
            <a:off x="2667000" y="1905000"/>
            <a:ext cx="1219200" cy="3968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Write upper case letters</a:t>
            </a:r>
          </a:p>
        </p:txBody>
      </p:sp>
      <p:sp>
        <p:nvSpPr>
          <p:cNvPr id="2531" name="Text Box 483"/>
          <p:cNvSpPr txBox="1">
            <a:spLocks noChangeArrowheads="1"/>
          </p:cNvSpPr>
          <p:nvPr/>
        </p:nvSpPr>
        <p:spPr bwMode="auto">
          <a:xfrm>
            <a:off x="3962400" y="8382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Rote count to 100</a:t>
            </a:r>
          </a:p>
        </p:txBody>
      </p:sp>
      <p:sp>
        <p:nvSpPr>
          <p:cNvPr id="2532" name="Text Box 484"/>
          <p:cNvSpPr txBox="1">
            <a:spLocks noChangeArrowheads="1"/>
          </p:cNvSpPr>
          <p:nvPr/>
        </p:nvSpPr>
        <p:spPr bwMode="auto">
          <a:xfrm>
            <a:off x="3962400" y="11430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Count 20 objects</a:t>
            </a:r>
          </a:p>
        </p:txBody>
      </p:sp>
      <p:sp>
        <p:nvSpPr>
          <p:cNvPr id="2533" name="Text Box 485"/>
          <p:cNvSpPr txBox="1">
            <a:spLocks noChangeArrowheads="1"/>
          </p:cNvSpPr>
          <p:nvPr/>
        </p:nvSpPr>
        <p:spPr bwMode="auto">
          <a:xfrm>
            <a:off x="3962400" y="14478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Count by 10’s</a:t>
            </a:r>
          </a:p>
        </p:txBody>
      </p:sp>
      <p:sp>
        <p:nvSpPr>
          <p:cNvPr id="2534" name="Text Box 486"/>
          <p:cNvSpPr txBox="1">
            <a:spLocks noChangeArrowheads="1"/>
          </p:cNvSpPr>
          <p:nvPr/>
        </p:nvSpPr>
        <p:spPr bwMode="auto">
          <a:xfrm>
            <a:off x="3962400" y="2667000"/>
            <a:ext cx="1219200" cy="3968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Identify coins/values</a:t>
            </a:r>
          </a:p>
        </p:txBody>
      </p:sp>
      <p:sp>
        <p:nvSpPr>
          <p:cNvPr id="2535" name="Text Box 487"/>
          <p:cNvSpPr txBox="1">
            <a:spLocks noChangeArrowheads="1"/>
          </p:cNvSpPr>
          <p:nvPr/>
        </p:nvSpPr>
        <p:spPr bwMode="auto">
          <a:xfrm>
            <a:off x="3962400" y="17526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Write digits 0-9</a:t>
            </a:r>
          </a:p>
        </p:txBody>
      </p:sp>
      <p:sp>
        <p:nvSpPr>
          <p:cNvPr id="2536" name="Text Box 488"/>
          <p:cNvSpPr txBox="1">
            <a:spLocks noChangeArrowheads="1"/>
          </p:cNvSpPr>
          <p:nvPr/>
        </p:nvSpPr>
        <p:spPr bwMode="auto">
          <a:xfrm>
            <a:off x="3962400" y="23622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Subtraction</a:t>
            </a:r>
          </a:p>
        </p:txBody>
      </p:sp>
      <p:sp>
        <p:nvSpPr>
          <p:cNvPr id="2537" name="Text Box 489"/>
          <p:cNvSpPr txBox="1">
            <a:spLocks noChangeArrowheads="1"/>
          </p:cNvSpPr>
          <p:nvPr/>
        </p:nvSpPr>
        <p:spPr bwMode="auto">
          <a:xfrm>
            <a:off x="3962400" y="2041525"/>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Addition</a:t>
            </a:r>
          </a:p>
        </p:txBody>
      </p:sp>
      <p:sp>
        <p:nvSpPr>
          <p:cNvPr id="2538" name="Text Box 490"/>
          <p:cNvSpPr txBox="1">
            <a:spLocks noChangeArrowheads="1"/>
          </p:cNvSpPr>
          <p:nvPr/>
        </p:nvSpPr>
        <p:spPr bwMode="auto">
          <a:xfrm>
            <a:off x="3962400" y="31242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Graphs</a:t>
            </a:r>
          </a:p>
        </p:txBody>
      </p:sp>
      <p:sp>
        <p:nvSpPr>
          <p:cNvPr id="2539" name="Text Box 491"/>
          <p:cNvSpPr txBox="1">
            <a:spLocks noChangeArrowheads="1"/>
          </p:cNvSpPr>
          <p:nvPr/>
        </p:nvSpPr>
        <p:spPr bwMode="auto">
          <a:xfrm>
            <a:off x="3962400" y="34290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Measurement</a:t>
            </a:r>
          </a:p>
        </p:txBody>
      </p:sp>
      <p:sp>
        <p:nvSpPr>
          <p:cNvPr id="2540" name="Text Box 492"/>
          <p:cNvSpPr txBox="1">
            <a:spLocks noChangeArrowheads="1"/>
          </p:cNvSpPr>
          <p:nvPr/>
        </p:nvSpPr>
        <p:spPr bwMode="auto">
          <a:xfrm>
            <a:off x="3962400" y="37338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Patterns</a:t>
            </a:r>
          </a:p>
        </p:txBody>
      </p:sp>
      <p:sp>
        <p:nvSpPr>
          <p:cNvPr id="2541" name="Text Box 493"/>
          <p:cNvSpPr txBox="1">
            <a:spLocks noChangeArrowheads="1"/>
          </p:cNvSpPr>
          <p:nvPr/>
        </p:nvSpPr>
        <p:spPr bwMode="auto">
          <a:xfrm>
            <a:off x="3962400" y="40386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Shapes</a:t>
            </a:r>
          </a:p>
        </p:txBody>
      </p:sp>
      <p:sp>
        <p:nvSpPr>
          <p:cNvPr id="2547" name="Text Box 499"/>
          <p:cNvSpPr txBox="1">
            <a:spLocks noChangeArrowheads="1"/>
          </p:cNvSpPr>
          <p:nvPr/>
        </p:nvSpPr>
        <p:spPr bwMode="auto">
          <a:xfrm>
            <a:off x="5257800" y="83820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Rules</a:t>
            </a:r>
          </a:p>
        </p:txBody>
      </p:sp>
      <p:sp>
        <p:nvSpPr>
          <p:cNvPr id="2548" name="Text Box 500"/>
          <p:cNvSpPr txBox="1">
            <a:spLocks noChangeArrowheads="1"/>
          </p:cNvSpPr>
          <p:nvPr/>
        </p:nvSpPr>
        <p:spPr bwMode="auto">
          <a:xfrm>
            <a:off x="5257800" y="11271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American flag</a:t>
            </a:r>
          </a:p>
        </p:txBody>
      </p:sp>
      <p:sp>
        <p:nvSpPr>
          <p:cNvPr id="2549" name="Text Box 501"/>
          <p:cNvSpPr txBox="1">
            <a:spLocks noChangeArrowheads="1"/>
          </p:cNvSpPr>
          <p:nvPr/>
        </p:nvSpPr>
        <p:spPr bwMode="auto">
          <a:xfrm>
            <a:off x="5257800" y="1431925"/>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Pledge of Allegiance</a:t>
            </a:r>
          </a:p>
        </p:txBody>
      </p:sp>
      <p:sp>
        <p:nvSpPr>
          <p:cNvPr id="2550" name="Text Box 502"/>
          <p:cNvSpPr txBox="1">
            <a:spLocks noChangeArrowheads="1"/>
          </p:cNvSpPr>
          <p:nvPr/>
        </p:nvSpPr>
        <p:spPr bwMode="auto">
          <a:xfrm>
            <a:off x="5257800" y="297180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Maps and globes</a:t>
            </a:r>
          </a:p>
        </p:txBody>
      </p:sp>
      <p:sp>
        <p:nvSpPr>
          <p:cNvPr id="2551" name="Text Box 503"/>
          <p:cNvSpPr txBox="1">
            <a:spLocks noChangeArrowheads="1"/>
          </p:cNvSpPr>
          <p:nvPr/>
        </p:nvSpPr>
        <p:spPr bwMode="auto">
          <a:xfrm>
            <a:off x="5257800" y="1905000"/>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Community workers</a:t>
            </a:r>
          </a:p>
        </p:txBody>
      </p:sp>
      <p:sp>
        <p:nvSpPr>
          <p:cNvPr id="2552" name="Text Box 504"/>
          <p:cNvSpPr txBox="1">
            <a:spLocks noChangeArrowheads="1"/>
          </p:cNvSpPr>
          <p:nvPr/>
        </p:nvSpPr>
        <p:spPr bwMode="auto">
          <a:xfrm>
            <a:off x="5257800" y="266700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Presidents</a:t>
            </a:r>
          </a:p>
        </p:txBody>
      </p:sp>
      <p:sp>
        <p:nvSpPr>
          <p:cNvPr id="2553" name="Text Box 505"/>
          <p:cNvSpPr txBox="1">
            <a:spLocks noChangeArrowheads="1"/>
          </p:cNvSpPr>
          <p:nvPr/>
        </p:nvSpPr>
        <p:spPr bwMode="auto">
          <a:xfrm>
            <a:off x="5257800" y="236220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Needs vs. wants</a:t>
            </a:r>
          </a:p>
        </p:txBody>
      </p:sp>
      <p:sp>
        <p:nvSpPr>
          <p:cNvPr id="2554" name="Text Box 506"/>
          <p:cNvSpPr txBox="1">
            <a:spLocks noChangeArrowheads="1"/>
          </p:cNvSpPr>
          <p:nvPr/>
        </p:nvSpPr>
        <p:spPr bwMode="auto">
          <a:xfrm>
            <a:off x="5257800" y="327660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Weather</a:t>
            </a:r>
          </a:p>
        </p:txBody>
      </p:sp>
      <p:sp>
        <p:nvSpPr>
          <p:cNvPr id="2555" name="Text Box 507"/>
          <p:cNvSpPr txBox="1">
            <a:spLocks noChangeArrowheads="1"/>
          </p:cNvSpPr>
          <p:nvPr/>
        </p:nvSpPr>
        <p:spPr bwMode="auto">
          <a:xfrm>
            <a:off x="5257800" y="358140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Families</a:t>
            </a:r>
          </a:p>
        </p:txBody>
      </p:sp>
      <p:sp>
        <p:nvSpPr>
          <p:cNvPr id="2556" name="Text Box 508"/>
          <p:cNvSpPr txBox="1">
            <a:spLocks noChangeArrowheads="1"/>
          </p:cNvSpPr>
          <p:nvPr/>
        </p:nvSpPr>
        <p:spPr bwMode="auto">
          <a:xfrm>
            <a:off x="5257800" y="3886200"/>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Past/present/</a:t>
            </a:r>
          </a:p>
          <a:p>
            <a:pPr algn="ctr"/>
            <a:r>
              <a:rPr lang="en-US" sz="1000"/>
              <a:t>future</a:t>
            </a:r>
          </a:p>
        </p:txBody>
      </p:sp>
      <p:sp>
        <p:nvSpPr>
          <p:cNvPr id="2563" name="Text Box 515"/>
          <p:cNvSpPr txBox="1">
            <a:spLocks noChangeArrowheads="1"/>
          </p:cNvSpPr>
          <p:nvPr/>
        </p:nvSpPr>
        <p:spPr bwMode="auto">
          <a:xfrm>
            <a:off x="6586538" y="8382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Egg to chick</a:t>
            </a:r>
          </a:p>
        </p:txBody>
      </p:sp>
      <p:sp>
        <p:nvSpPr>
          <p:cNvPr id="2564" name="Text Box 516"/>
          <p:cNvSpPr txBox="1">
            <a:spLocks noChangeArrowheads="1"/>
          </p:cNvSpPr>
          <p:nvPr/>
        </p:nvSpPr>
        <p:spPr bwMode="auto">
          <a:xfrm>
            <a:off x="6586538" y="11430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Seed to plant</a:t>
            </a:r>
          </a:p>
        </p:txBody>
      </p:sp>
      <p:sp>
        <p:nvSpPr>
          <p:cNvPr id="2565" name="Text Box 517"/>
          <p:cNvSpPr txBox="1">
            <a:spLocks noChangeArrowheads="1"/>
          </p:cNvSpPr>
          <p:nvPr/>
        </p:nvSpPr>
        <p:spPr bwMode="auto">
          <a:xfrm>
            <a:off x="6586538" y="1447800"/>
            <a:ext cx="1219200" cy="3968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Living vs. non-living things</a:t>
            </a:r>
          </a:p>
        </p:txBody>
      </p:sp>
      <p:sp>
        <p:nvSpPr>
          <p:cNvPr id="2566" name="Text Box 518"/>
          <p:cNvSpPr txBox="1">
            <a:spLocks noChangeArrowheads="1"/>
          </p:cNvSpPr>
          <p:nvPr/>
        </p:nvSpPr>
        <p:spPr bwMode="auto">
          <a:xfrm>
            <a:off x="6586538" y="2819400"/>
            <a:ext cx="1219200" cy="3968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Daytime vs. nighttime</a:t>
            </a:r>
          </a:p>
        </p:txBody>
      </p:sp>
      <p:sp>
        <p:nvSpPr>
          <p:cNvPr id="2567" name="Text Box 519"/>
          <p:cNvSpPr txBox="1">
            <a:spLocks noChangeArrowheads="1"/>
          </p:cNvSpPr>
          <p:nvPr/>
        </p:nvSpPr>
        <p:spPr bwMode="auto">
          <a:xfrm>
            <a:off x="6586538" y="19050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Weather</a:t>
            </a:r>
          </a:p>
        </p:txBody>
      </p:sp>
      <p:sp>
        <p:nvSpPr>
          <p:cNvPr id="2568" name="Text Box 520"/>
          <p:cNvSpPr txBox="1">
            <a:spLocks noChangeArrowheads="1"/>
          </p:cNvSpPr>
          <p:nvPr/>
        </p:nvSpPr>
        <p:spPr bwMode="auto">
          <a:xfrm>
            <a:off x="6586538" y="25146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Land, water, air</a:t>
            </a:r>
          </a:p>
        </p:txBody>
      </p:sp>
      <p:sp>
        <p:nvSpPr>
          <p:cNvPr id="2569" name="Text Box 521"/>
          <p:cNvSpPr txBox="1">
            <a:spLocks noChangeArrowheads="1"/>
          </p:cNvSpPr>
          <p:nvPr/>
        </p:nvSpPr>
        <p:spPr bwMode="auto">
          <a:xfrm>
            <a:off x="6586538" y="22098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Seasons</a:t>
            </a:r>
          </a:p>
        </p:txBody>
      </p:sp>
      <p:sp>
        <p:nvSpPr>
          <p:cNvPr id="2570" name="Text Box 522"/>
          <p:cNvSpPr txBox="1">
            <a:spLocks noChangeArrowheads="1"/>
          </p:cNvSpPr>
          <p:nvPr/>
        </p:nvSpPr>
        <p:spPr bwMode="auto">
          <a:xfrm>
            <a:off x="6586538" y="32766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Recycling</a:t>
            </a:r>
          </a:p>
        </p:txBody>
      </p:sp>
      <p:sp>
        <p:nvSpPr>
          <p:cNvPr id="2579" name="Text Box 531"/>
          <p:cNvSpPr txBox="1">
            <a:spLocks noChangeArrowheads="1"/>
          </p:cNvSpPr>
          <p:nvPr/>
        </p:nvSpPr>
        <p:spPr bwMode="auto">
          <a:xfrm>
            <a:off x="7870825" y="8382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Germs</a:t>
            </a:r>
          </a:p>
        </p:txBody>
      </p:sp>
      <p:sp>
        <p:nvSpPr>
          <p:cNvPr id="2580" name="Text Box 532"/>
          <p:cNvSpPr txBox="1">
            <a:spLocks noChangeArrowheads="1"/>
          </p:cNvSpPr>
          <p:nvPr/>
        </p:nvSpPr>
        <p:spPr bwMode="auto">
          <a:xfrm>
            <a:off x="7870825" y="11430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Bus safety</a:t>
            </a:r>
          </a:p>
        </p:txBody>
      </p:sp>
      <p:sp>
        <p:nvSpPr>
          <p:cNvPr id="2581" name="Text Box 533"/>
          <p:cNvSpPr txBox="1">
            <a:spLocks noChangeArrowheads="1"/>
          </p:cNvSpPr>
          <p:nvPr/>
        </p:nvSpPr>
        <p:spPr bwMode="auto">
          <a:xfrm>
            <a:off x="7870825" y="14478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Evacuation drills</a:t>
            </a:r>
          </a:p>
        </p:txBody>
      </p:sp>
      <p:sp>
        <p:nvSpPr>
          <p:cNvPr id="2582" name="Text Box 534"/>
          <p:cNvSpPr txBox="1">
            <a:spLocks noChangeArrowheads="1"/>
          </p:cNvSpPr>
          <p:nvPr/>
        </p:nvSpPr>
        <p:spPr bwMode="auto">
          <a:xfrm>
            <a:off x="7870825" y="26670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Heart and blood</a:t>
            </a:r>
          </a:p>
        </p:txBody>
      </p:sp>
      <p:sp>
        <p:nvSpPr>
          <p:cNvPr id="2583" name="Text Box 535"/>
          <p:cNvSpPr txBox="1">
            <a:spLocks noChangeArrowheads="1"/>
          </p:cNvSpPr>
          <p:nvPr/>
        </p:nvSpPr>
        <p:spPr bwMode="auto">
          <a:xfrm>
            <a:off x="7870825" y="17526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Strangers</a:t>
            </a:r>
          </a:p>
        </p:txBody>
      </p:sp>
      <p:sp>
        <p:nvSpPr>
          <p:cNvPr id="2584" name="Text Box 536"/>
          <p:cNvSpPr txBox="1">
            <a:spLocks noChangeArrowheads="1"/>
          </p:cNvSpPr>
          <p:nvPr/>
        </p:nvSpPr>
        <p:spPr bwMode="auto">
          <a:xfrm>
            <a:off x="7870825" y="23622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Five senses</a:t>
            </a:r>
          </a:p>
        </p:txBody>
      </p:sp>
      <p:sp>
        <p:nvSpPr>
          <p:cNvPr id="2585" name="Text Box 537"/>
          <p:cNvSpPr txBox="1">
            <a:spLocks noChangeArrowheads="1"/>
          </p:cNvSpPr>
          <p:nvPr/>
        </p:nvSpPr>
        <p:spPr bwMode="auto">
          <a:xfrm>
            <a:off x="7870825" y="20574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Body parts</a:t>
            </a:r>
          </a:p>
        </p:txBody>
      </p:sp>
      <p:sp>
        <p:nvSpPr>
          <p:cNvPr id="2595" name="Text Box 547"/>
          <p:cNvSpPr txBox="1">
            <a:spLocks noChangeArrowheads="1"/>
          </p:cNvSpPr>
          <p:nvPr/>
        </p:nvSpPr>
        <p:spPr bwMode="auto">
          <a:xfrm>
            <a:off x="1371600" y="18288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Letter sounds</a:t>
            </a:r>
          </a:p>
        </p:txBody>
      </p:sp>
      <p:sp>
        <p:nvSpPr>
          <p:cNvPr id="2596" name="Text Box 548"/>
          <p:cNvSpPr txBox="1">
            <a:spLocks noChangeArrowheads="1"/>
          </p:cNvSpPr>
          <p:nvPr/>
        </p:nvSpPr>
        <p:spPr bwMode="auto">
          <a:xfrm>
            <a:off x="6588125" y="357505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Scientific method</a:t>
            </a:r>
          </a:p>
        </p:txBody>
      </p:sp>
      <p:sp>
        <p:nvSpPr>
          <p:cNvPr id="2597" name="Text Box 549"/>
          <p:cNvSpPr txBox="1">
            <a:spLocks noChangeArrowheads="1"/>
          </p:cNvSpPr>
          <p:nvPr/>
        </p:nvSpPr>
        <p:spPr bwMode="auto">
          <a:xfrm>
            <a:off x="6588125" y="3863975"/>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Scientific inquiry</a:t>
            </a:r>
          </a:p>
        </p:txBody>
      </p:sp>
      <p:sp>
        <p:nvSpPr>
          <p:cNvPr id="2598" name="Text Box 550"/>
          <p:cNvSpPr txBox="1">
            <a:spLocks noChangeArrowheads="1"/>
          </p:cNvSpPr>
          <p:nvPr/>
        </p:nvSpPr>
        <p:spPr bwMode="auto">
          <a:xfrm>
            <a:off x="6586538" y="4168775"/>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Science tools</a:t>
            </a:r>
          </a:p>
        </p:txBody>
      </p:sp>
      <p:sp>
        <p:nvSpPr>
          <p:cNvPr id="2599" name="Text Box 551"/>
          <p:cNvSpPr txBox="1">
            <a:spLocks noChangeArrowheads="1"/>
          </p:cNvSpPr>
          <p:nvPr/>
        </p:nvSpPr>
        <p:spPr bwMode="auto">
          <a:xfrm>
            <a:off x="6575425" y="44577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Science safety</a:t>
            </a:r>
          </a:p>
        </p:txBody>
      </p:sp>
      <p:sp>
        <p:nvSpPr>
          <p:cNvPr id="2601" name="Text Box 553"/>
          <p:cNvSpPr txBox="1">
            <a:spLocks noChangeArrowheads="1"/>
          </p:cNvSpPr>
          <p:nvPr/>
        </p:nvSpPr>
        <p:spPr bwMode="auto">
          <a:xfrm>
            <a:off x="0" y="152400"/>
            <a:ext cx="12954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b="1"/>
              <a:t>Kindergarten</a:t>
            </a:r>
            <a:endParaRPr lang="en-US" sz="1800"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355600" y="114299"/>
          <a:ext cx="8509000" cy="6632943"/>
        </p:xfrm>
        <a:graphic>
          <a:graphicData uri="http://schemas.openxmlformats.org/drawingml/2006/table">
            <a:tbl>
              <a:tblPr firstRow="1" bandRow="1">
                <a:tableStyleId>{D7AC3CCA-C797-4891-BE02-D94E43425B78}</a:tableStyleId>
              </a:tblPr>
              <a:tblGrid>
                <a:gridCol w="1234332"/>
                <a:gridCol w="7274668"/>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2502504"/>
      </p:ext>
    </p:extLst>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170" name="Group 2"/>
          <p:cNvGraphicFramePr>
            <a:graphicFrameLocks noGrp="1"/>
          </p:cNvGraphicFramePr>
          <p:nvPr/>
        </p:nvGraphicFramePr>
        <p:xfrm>
          <a:off x="0" y="0"/>
          <a:ext cx="9144000" cy="6858000"/>
        </p:xfrm>
        <a:graphic>
          <a:graphicData uri="http://schemas.openxmlformats.org/drawingml/2006/table">
            <a:tbl>
              <a:tblPr/>
              <a:tblGrid>
                <a:gridCol w="1306513"/>
                <a:gridCol w="1304925"/>
                <a:gridCol w="1306512"/>
                <a:gridCol w="1308100"/>
                <a:gridCol w="1306513"/>
                <a:gridCol w="1304925"/>
                <a:gridCol w="1306512"/>
              </a:tblGrid>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Reading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Writing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Math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0008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Social Studies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Science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Health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8000"/>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September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October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November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December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January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February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March</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rgbClr val="B3B3B3"/>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April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128"/>
                          <a:cs typeface="ＭＳ Ｐゴシック" charset="-128"/>
                        </a:rPr>
                        <a:t>May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B3B3B3"/>
                    </a:solidFill>
                  </a:tcPr>
                </a:tc>
              </a:tr>
            </a:tbl>
          </a:graphicData>
        </a:graphic>
      </p:graphicFrame>
      <p:sp>
        <p:nvSpPr>
          <p:cNvPr id="7262" name="Text Box 94"/>
          <p:cNvSpPr txBox="1">
            <a:spLocks noChangeArrowheads="1"/>
          </p:cNvSpPr>
          <p:nvPr/>
        </p:nvSpPr>
        <p:spPr bwMode="auto">
          <a:xfrm>
            <a:off x="1371600" y="762000"/>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Decode multi-syllabic words</a:t>
            </a:r>
          </a:p>
        </p:txBody>
      </p:sp>
      <p:sp>
        <p:nvSpPr>
          <p:cNvPr id="7263" name="Text Box 95"/>
          <p:cNvSpPr txBox="1">
            <a:spLocks noChangeArrowheads="1"/>
          </p:cNvSpPr>
          <p:nvPr/>
        </p:nvSpPr>
        <p:spPr bwMode="auto">
          <a:xfrm>
            <a:off x="1371600" y="12192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Roots/prefix/suffix</a:t>
            </a:r>
          </a:p>
        </p:txBody>
      </p:sp>
      <p:sp>
        <p:nvSpPr>
          <p:cNvPr id="7264" name="Text Box 96"/>
          <p:cNvSpPr txBox="1">
            <a:spLocks noChangeArrowheads="1"/>
          </p:cNvSpPr>
          <p:nvPr/>
        </p:nvSpPr>
        <p:spPr bwMode="auto">
          <a:xfrm>
            <a:off x="1371600" y="1524000"/>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Parts of nonfiction text</a:t>
            </a:r>
          </a:p>
        </p:txBody>
      </p:sp>
      <p:sp>
        <p:nvSpPr>
          <p:cNvPr id="7265" name="Text Box 97"/>
          <p:cNvSpPr txBox="1">
            <a:spLocks noChangeArrowheads="1"/>
          </p:cNvSpPr>
          <p:nvPr/>
        </p:nvSpPr>
        <p:spPr bwMode="auto">
          <a:xfrm>
            <a:off x="1371600" y="1981200"/>
            <a:ext cx="1219200" cy="3968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Vocabulary strategies</a:t>
            </a:r>
          </a:p>
        </p:txBody>
      </p:sp>
      <p:sp>
        <p:nvSpPr>
          <p:cNvPr id="7266" name="Text Box 98"/>
          <p:cNvSpPr txBox="1">
            <a:spLocks noChangeArrowheads="1"/>
          </p:cNvSpPr>
          <p:nvPr/>
        </p:nvSpPr>
        <p:spPr bwMode="auto">
          <a:xfrm>
            <a:off x="1371600" y="33528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Connections</a:t>
            </a:r>
          </a:p>
        </p:txBody>
      </p:sp>
      <p:sp>
        <p:nvSpPr>
          <p:cNvPr id="7267" name="Text Box 99"/>
          <p:cNvSpPr txBox="1">
            <a:spLocks noChangeArrowheads="1"/>
          </p:cNvSpPr>
          <p:nvPr/>
        </p:nvSpPr>
        <p:spPr bwMode="auto">
          <a:xfrm>
            <a:off x="1371600" y="39624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Visualizing</a:t>
            </a:r>
          </a:p>
        </p:txBody>
      </p:sp>
      <p:sp>
        <p:nvSpPr>
          <p:cNvPr id="7268" name="Text Box 100"/>
          <p:cNvSpPr txBox="1">
            <a:spLocks noChangeArrowheads="1"/>
          </p:cNvSpPr>
          <p:nvPr/>
        </p:nvSpPr>
        <p:spPr bwMode="auto">
          <a:xfrm>
            <a:off x="1371600" y="36576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Questioning</a:t>
            </a:r>
          </a:p>
        </p:txBody>
      </p:sp>
      <p:sp>
        <p:nvSpPr>
          <p:cNvPr id="7269" name="Text Box 101"/>
          <p:cNvSpPr txBox="1">
            <a:spLocks noChangeArrowheads="1"/>
          </p:cNvSpPr>
          <p:nvPr/>
        </p:nvSpPr>
        <p:spPr bwMode="auto">
          <a:xfrm>
            <a:off x="1371600" y="42672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Inferring</a:t>
            </a:r>
          </a:p>
        </p:txBody>
      </p:sp>
      <p:sp>
        <p:nvSpPr>
          <p:cNvPr id="7270" name="Text Box 102"/>
          <p:cNvSpPr txBox="1">
            <a:spLocks noChangeArrowheads="1"/>
          </p:cNvSpPr>
          <p:nvPr/>
        </p:nvSpPr>
        <p:spPr bwMode="auto">
          <a:xfrm>
            <a:off x="1371600" y="455612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Det. Importance</a:t>
            </a:r>
          </a:p>
        </p:txBody>
      </p:sp>
      <p:sp>
        <p:nvSpPr>
          <p:cNvPr id="7271" name="Text Box 103"/>
          <p:cNvSpPr txBox="1">
            <a:spLocks noChangeArrowheads="1"/>
          </p:cNvSpPr>
          <p:nvPr/>
        </p:nvSpPr>
        <p:spPr bwMode="auto">
          <a:xfrm>
            <a:off x="1371600" y="486092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Synthesizing</a:t>
            </a:r>
          </a:p>
        </p:txBody>
      </p:sp>
      <p:sp>
        <p:nvSpPr>
          <p:cNvPr id="7272" name="Text Box 104"/>
          <p:cNvSpPr txBox="1">
            <a:spLocks noChangeArrowheads="1"/>
          </p:cNvSpPr>
          <p:nvPr/>
        </p:nvSpPr>
        <p:spPr bwMode="auto">
          <a:xfrm>
            <a:off x="2667000" y="609600"/>
            <a:ext cx="1219200" cy="3968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Complex sentences</a:t>
            </a:r>
          </a:p>
        </p:txBody>
      </p:sp>
      <p:sp>
        <p:nvSpPr>
          <p:cNvPr id="7273" name="Text Box 105"/>
          <p:cNvSpPr txBox="1">
            <a:spLocks noChangeArrowheads="1"/>
          </p:cNvSpPr>
          <p:nvPr/>
        </p:nvSpPr>
        <p:spPr bwMode="auto">
          <a:xfrm>
            <a:off x="2667000" y="1066800"/>
            <a:ext cx="1219200" cy="3968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4 types of sentences</a:t>
            </a:r>
          </a:p>
        </p:txBody>
      </p:sp>
      <p:sp>
        <p:nvSpPr>
          <p:cNvPr id="7274" name="Text Box 106"/>
          <p:cNvSpPr txBox="1">
            <a:spLocks noChangeArrowheads="1"/>
          </p:cNvSpPr>
          <p:nvPr/>
        </p:nvSpPr>
        <p:spPr bwMode="auto">
          <a:xfrm>
            <a:off x="2667000" y="1828800"/>
            <a:ext cx="1219200" cy="5492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Paragraphs with topic, details, conclusion</a:t>
            </a:r>
          </a:p>
        </p:txBody>
      </p:sp>
      <p:sp>
        <p:nvSpPr>
          <p:cNvPr id="7275" name="Text Box 107"/>
          <p:cNvSpPr txBox="1">
            <a:spLocks noChangeArrowheads="1"/>
          </p:cNvSpPr>
          <p:nvPr/>
        </p:nvSpPr>
        <p:spPr bwMode="auto">
          <a:xfrm>
            <a:off x="2667000" y="15240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Parts of speech</a:t>
            </a:r>
          </a:p>
        </p:txBody>
      </p:sp>
      <p:sp>
        <p:nvSpPr>
          <p:cNvPr id="7276" name="Text Box 108"/>
          <p:cNvSpPr txBox="1">
            <a:spLocks noChangeArrowheads="1"/>
          </p:cNvSpPr>
          <p:nvPr/>
        </p:nvSpPr>
        <p:spPr bwMode="auto">
          <a:xfrm>
            <a:off x="3962400" y="609600"/>
            <a:ext cx="1219200" cy="3968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#’s to billions place</a:t>
            </a:r>
          </a:p>
        </p:txBody>
      </p:sp>
      <p:sp>
        <p:nvSpPr>
          <p:cNvPr id="7277" name="Text Box 109"/>
          <p:cNvSpPr txBox="1">
            <a:spLocks noChangeArrowheads="1"/>
          </p:cNvSpPr>
          <p:nvPr/>
        </p:nvSpPr>
        <p:spPr bwMode="auto">
          <a:xfrm>
            <a:off x="3962400" y="1050925"/>
            <a:ext cx="1219200" cy="3968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Decimals to thousandths place</a:t>
            </a:r>
          </a:p>
        </p:txBody>
      </p:sp>
      <p:sp>
        <p:nvSpPr>
          <p:cNvPr id="7278" name="Text Box 110"/>
          <p:cNvSpPr txBox="1">
            <a:spLocks noChangeArrowheads="1"/>
          </p:cNvSpPr>
          <p:nvPr/>
        </p:nvSpPr>
        <p:spPr bwMode="auto">
          <a:xfrm>
            <a:off x="3962400" y="4038600"/>
            <a:ext cx="1219200" cy="3968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Geometric and numeric patterns</a:t>
            </a:r>
          </a:p>
        </p:txBody>
      </p:sp>
      <p:sp>
        <p:nvSpPr>
          <p:cNvPr id="7279" name="Text Box 111"/>
          <p:cNvSpPr txBox="1">
            <a:spLocks noChangeArrowheads="1"/>
          </p:cNvSpPr>
          <p:nvPr/>
        </p:nvSpPr>
        <p:spPr bwMode="auto">
          <a:xfrm>
            <a:off x="3886200" y="2133600"/>
            <a:ext cx="1371600" cy="36512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900"/>
              <a:t>1 and 2-step problems with add/subt/mult/div</a:t>
            </a:r>
            <a:endParaRPr lang="en-US" sz="1000"/>
          </a:p>
        </p:txBody>
      </p:sp>
      <p:sp>
        <p:nvSpPr>
          <p:cNvPr id="7280" name="Text Box 112"/>
          <p:cNvSpPr txBox="1">
            <a:spLocks noChangeArrowheads="1"/>
          </p:cNvSpPr>
          <p:nvPr/>
        </p:nvSpPr>
        <p:spPr bwMode="auto">
          <a:xfrm>
            <a:off x="3962400" y="1508125"/>
            <a:ext cx="1219200" cy="228600"/>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900"/>
              <a:t>Fractions/decimals</a:t>
            </a:r>
            <a:endParaRPr lang="en-US" sz="1000"/>
          </a:p>
        </p:txBody>
      </p:sp>
      <p:sp>
        <p:nvSpPr>
          <p:cNvPr id="7281" name="Text Box 113"/>
          <p:cNvSpPr txBox="1">
            <a:spLocks noChangeArrowheads="1"/>
          </p:cNvSpPr>
          <p:nvPr/>
        </p:nvSpPr>
        <p:spPr bwMode="auto">
          <a:xfrm>
            <a:off x="3962400" y="1812925"/>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Pos./neg. integers</a:t>
            </a:r>
          </a:p>
        </p:txBody>
      </p:sp>
      <p:sp>
        <p:nvSpPr>
          <p:cNvPr id="7282" name="Text Box 114"/>
          <p:cNvSpPr txBox="1">
            <a:spLocks noChangeArrowheads="1"/>
          </p:cNvSpPr>
          <p:nvPr/>
        </p:nvSpPr>
        <p:spPr bwMode="auto">
          <a:xfrm>
            <a:off x="3962400" y="28194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Radius, diameter</a:t>
            </a:r>
          </a:p>
        </p:txBody>
      </p:sp>
      <p:sp>
        <p:nvSpPr>
          <p:cNvPr id="7283" name="Text Box 115"/>
          <p:cNvSpPr txBox="1">
            <a:spLocks noChangeArrowheads="1"/>
          </p:cNvSpPr>
          <p:nvPr/>
        </p:nvSpPr>
        <p:spPr bwMode="auto">
          <a:xfrm>
            <a:off x="3962400" y="31242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Angles</a:t>
            </a:r>
          </a:p>
        </p:txBody>
      </p:sp>
      <p:sp>
        <p:nvSpPr>
          <p:cNvPr id="7284" name="Text Box 116"/>
          <p:cNvSpPr txBox="1">
            <a:spLocks noChangeArrowheads="1"/>
          </p:cNvSpPr>
          <p:nvPr/>
        </p:nvSpPr>
        <p:spPr bwMode="auto">
          <a:xfrm>
            <a:off x="3962400" y="3444875"/>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Measurement</a:t>
            </a:r>
          </a:p>
        </p:txBody>
      </p:sp>
      <p:sp>
        <p:nvSpPr>
          <p:cNvPr id="7285" name="Text Box 117"/>
          <p:cNvSpPr txBox="1">
            <a:spLocks noChangeArrowheads="1"/>
          </p:cNvSpPr>
          <p:nvPr/>
        </p:nvSpPr>
        <p:spPr bwMode="auto">
          <a:xfrm>
            <a:off x="3962400" y="3749675"/>
            <a:ext cx="1219200" cy="228600"/>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900"/>
              <a:t>Solve for unknown</a:t>
            </a:r>
          </a:p>
        </p:txBody>
      </p:sp>
      <p:sp>
        <p:nvSpPr>
          <p:cNvPr id="7286" name="Text Box 118"/>
          <p:cNvSpPr txBox="1">
            <a:spLocks noChangeArrowheads="1"/>
          </p:cNvSpPr>
          <p:nvPr/>
        </p:nvSpPr>
        <p:spPr bwMode="auto">
          <a:xfrm>
            <a:off x="5257800" y="762000"/>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Ancient civilization</a:t>
            </a:r>
          </a:p>
        </p:txBody>
      </p:sp>
      <p:sp>
        <p:nvSpPr>
          <p:cNvPr id="7287" name="Text Box 119"/>
          <p:cNvSpPr txBox="1">
            <a:spLocks noChangeArrowheads="1"/>
          </p:cNvSpPr>
          <p:nvPr/>
        </p:nvSpPr>
        <p:spPr bwMode="auto">
          <a:xfrm>
            <a:off x="5257800" y="12033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Political systems</a:t>
            </a:r>
          </a:p>
        </p:txBody>
      </p:sp>
      <p:sp>
        <p:nvSpPr>
          <p:cNvPr id="7288" name="Text Box 120"/>
          <p:cNvSpPr txBox="1">
            <a:spLocks noChangeArrowheads="1"/>
          </p:cNvSpPr>
          <p:nvPr/>
        </p:nvSpPr>
        <p:spPr bwMode="auto">
          <a:xfrm>
            <a:off x="5257800" y="1508125"/>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Mesopotamia and Sumeria</a:t>
            </a:r>
          </a:p>
        </p:txBody>
      </p:sp>
      <p:sp>
        <p:nvSpPr>
          <p:cNvPr id="7289" name="Text Box 121"/>
          <p:cNvSpPr txBox="1">
            <a:spLocks noChangeArrowheads="1"/>
          </p:cNvSpPr>
          <p:nvPr/>
        </p:nvSpPr>
        <p:spPr bwMode="auto">
          <a:xfrm>
            <a:off x="5257800" y="3535363"/>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Goods, services in ancient times</a:t>
            </a:r>
          </a:p>
        </p:txBody>
      </p:sp>
      <p:sp>
        <p:nvSpPr>
          <p:cNvPr id="7290" name="Text Box 122"/>
          <p:cNvSpPr txBox="1">
            <a:spLocks noChangeArrowheads="1"/>
          </p:cNvSpPr>
          <p:nvPr/>
        </p:nvSpPr>
        <p:spPr bwMode="auto">
          <a:xfrm>
            <a:off x="5257800" y="1949450"/>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Ancient Greece</a:t>
            </a:r>
          </a:p>
        </p:txBody>
      </p:sp>
      <p:sp>
        <p:nvSpPr>
          <p:cNvPr id="7291" name="Text Box 123"/>
          <p:cNvSpPr txBox="1">
            <a:spLocks noChangeArrowheads="1"/>
          </p:cNvSpPr>
          <p:nvPr/>
        </p:nvSpPr>
        <p:spPr bwMode="auto">
          <a:xfrm>
            <a:off x="5257800" y="3048000"/>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Egyptian monarchies</a:t>
            </a:r>
          </a:p>
        </p:txBody>
      </p:sp>
      <p:sp>
        <p:nvSpPr>
          <p:cNvPr id="7292" name="Text Box 124"/>
          <p:cNvSpPr txBox="1">
            <a:spLocks noChangeArrowheads="1"/>
          </p:cNvSpPr>
          <p:nvPr/>
        </p:nvSpPr>
        <p:spPr bwMode="auto">
          <a:xfrm>
            <a:off x="5257800" y="2574925"/>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Chinese dynasties</a:t>
            </a:r>
          </a:p>
        </p:txBody>
      </p:sp>
      <p:sp>
        <p:nvSpPr>
          <p:cNvPr id="7293" name="Text Box 125"/>
          <p:cNvSpPr txBox="1">
            <a:spLocks noChangeArrowheads="1"/>
          </p:cNvSpPr>
          <p:nvPr/>
        </p:nvSpPr>
        <p:spPr bwMode="auto">
          <a:xfrm>
            <a:off x="5257800" y="4022725"/>
            <a:ext cx="1219200" cy="3968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Longitude, latitude</a:t>
            </a:r>
          </a:p>
        </p:txBody>
      </p:sp>
      <p:sp>
        <p:nvSpPr>
          <p:cNvPr id="7294" name="Text Box 126"/>
          <p:cNvSpPr txBox="1">
            <a:spLocks noChangeArrowheads="1"/>
          </p:cNvSpPr>
          <p:nvPr/>
        </p:nvSpPr>
        <p:spPr bwMode="auto">
          <a:xfrm>
            <a:off x="5257800" y="50895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Ancient cultures</a:t>
            </a:r>
          </a:p>
        </p:txBody>
      </p:sp>
      <p:sp>
        <p:nvSpPr>
          <p:cNvPr id="7295" name="Text Box 127"/>
          <p:cNvSpPr txBox="1">
            <a:spLocks noChangeArrowheads="1"/>
          </p:cNvSpPr>
          <p:nvPr/>
        </p:nvSpPr>
        <p:spPr bwMode="auto">
          <a:xfrm>
            <a:off x="5257800" y="53943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Ancient societies</a:t>
            </a:r>
          </a:p>
        </p:txBody>
      </p:sp>
      <p:sp>
        <p:nvSpPr>
          <p:cNvPr id="7296" name="Text Box 128"/>
          <p:cNvSpPr txBox="1">
            <a:spLocks noChangeArrowheads="1"/>
          </p:cNvSpPr>
          <p:nvPr/>
        </p:nvSpPr>
        <p:spPr bwMode="auto">
          <a:xfrm>
            <a:off x="6586538" y="777875"/>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Light</a:t>
            </a:r>
          </a:p>
        </p:txBody>
      </p:sp>
      <p:sp>
        <p:nvSpPr>
          <p:cNvPr id="7297" name="Text Box 129"/>
          <p:cNvSpPr txBox="1">
            <a:spLocks noChangeArrowheads="1"/>
          </p:cNvSpPr>
          <p:nvPr/>
        </p:nvSpPr>
        <p:spPr bwMode="auto">
          <a:xfrm>
            <a:off x="6586538" y="10668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Heat</a:t>
            </a:r>
          </a:p>
        </p:txBody>
      </p:sp>
      <p:sp>
        <p:nvSpPr>
          <p:cNvPr id="7298" name="Text Box 130"/>
          <p:cNvSpPr txBox="1">
            <a:spLocks noChangeArrowheads="1"/>
          </p:cNvSpPr>
          <p:nvPr/>
        </p:nvSpPr>
        <p:spPr bwMode="auto">
          <a:xfrm>
            <a:off x="6584950" y="13716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Sound</a:t>
            </a:r>
          </a:p>
        </p:txBody>
      </p:sp>
      <p:sp>
        <p:nvSpPr>
          <p:cNvPr id="7299" name="Text Box 131"/>
          <p:cNvSpPr txBox="1">
            <a:spLocks noChangeArrowheads="1"/>
          </p:cNvSpPr>
          <p:nvPr/>
        </p:nvSpPr>
        <p:spPr bwMode="auto">
          <a:xfrm>
            <a:off x="6584950" y="28194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Simple machines</a:t>
            </a:r>
          </a:p>
        </p:txBody>
      </p:sp>
      <p:sp>
        <p:nvSpPr>
          <p:cNvPr id="7300" name="Text Box 132"/>
          <p:cNvSpPr txBox="1">
            <a:spLocks noChangeArrowheads="1"/>
          </p:cNvSpPr>
          <p:nvPr/>
        </p:nvSpPr>
        <p:spPr bwMode="auto">
          <a:xfrm>
            <a:off x="6573838" y="1660525"/>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Electricity</a:t>
            </a:r>
          </a:p>
        </p:txBody>
      </p:sp>
      <p:sp>
        <p:nvSpPr>
          <p:cNvPr id="7301" name="Text Box 133"/>
          <p:cNvSpPr txBox="1">
            <a:spLocks noChangeArrowheads="1"/>
          </p:cNvSpPr>
          <p:nvPr/>
        </p:nvSpPr>
        <p:spPr bwMode="auto">
          <a:xfrm>
            <a:off x="6573838" y="24384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Motion</a:t>
            </a:r>
          </a:p>
        </p:txBody>
      </p:sp>
      <p:sp>
        <p:nvSpPr>
          <p:cNvPr id="7302" name="Text Box 134"/>
          <p:cNvSpPr txBox="1">
            <a:spLocks noChangeArrowheads="1"/>
          </p:cNvSpPr>
          <p:nvPr/>
        </p:nvSpPr>
        <p:spPr bwMode="auto">
          <a:xfrm>
            <a:off x="6573838" y="1965325"/>
            <a:ext cx="1219200" cy="3968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Mechanical energy</a:t>
            </a:r>
          </a:p>
        </p:txBody>
      </p:sp>
      <p:sp>
        <p:nvSpPr>
          <p:cNvPr id="7303" name="Text Box 135"/>
          <p:cNvSpPr txBox="1">
            <a:spLocks noChangeArrowheads="1"/>
          </p:cNvSpPr>
          <p:nvPr/>
        </p:nvSpPr>
        <p:spPr bwMode="auto">
          <a:xfrm>
            <a:off x="6575425" y="3184525"/>
            <a:ext cx="1219200" cy="7016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Forces (push, pull, lift, gravity, friction, magnetism)</a:t>
            </a:r>
          </a:p>
        </p:txBody>
      </p:sp>
      <p:sp>
        <p:nvSpPr>
          <p:cNvPr id="7304" name="Text Box 136"/>
          <p:cNvSpPr txBox="1">
            <a:spLocks noChangeArrowheads="1"/>
          </p:cNvSpPr>
          <p:nvPr/>
        </p:nvSpPr>
        <p:spPr bwMode="auto">
          <a:xfrm>
            <a:off x="7870825" y="777875"/>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First aid</a:t>
            </a:r>
          </a:p>
        </p:txBody>
      </p:sp>
      <p:sp>
        <p:nvSpPr>
          <p:cNvPr id="7305" name="Text Box 137"/>
          <p:cNvSpPr txBox="1">
            <a:spLocks noChangeArrowheads="1"/>
          </p:cNvSpPr>
          <p:nvPr/>
        </p:nvSpPr>
        <p:spPr bwMode="auto">
          <a:xfrm>
            <a:off x="7870825" y="1082675"/>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Immune system</a:t>
            </a:r>
          </a:p>
        </p:txBody>
      </p:sp>
      <p:sp>
        <p:nvSpPr>
          <p:cNvPr id="7306" name="Text Box 138"/>
          <p:cNvSpPr txBox="1">
            <a:spLocks noChangeArrowheads="1"/>
          </p:cNvSpPr>
          <p:nvPr/>
        </p:nvSpPr>
        <p:spPr bwMode="auto">
          <a:xfrm>
            <a:off x="7870825" y="1387475"/>
            <a:ext cx="1219200" cy="3968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Tissues, organs, systems</a:t>
            </a:r>
          </a:p>
        </p:txBody>
      </p:sp>
      <p:sp>
        <p:nvSpPr>
          <p:cNvPr id="7307" name="Text Box 139"/>
          <p:cNvSpPr txBox="1">
            <a:spLocks noChangeArrowheads="1"/>
          </p:cNvSpPr>
          <p:nvPr/>
        </p:nvSpPr>
        <p:spPr bwMode="auto">
          <a:xfrm>
            <a:off x="7848600" y="28956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Peer pressure</a:t>
            </a:r>
          </a:p>
        </p:txBody>
      </p:sp>
      <p:sp>
        <p:nvSpPr>
          <p:cNvPr id="7308" name="Text Box 140"/>
          <p:cNvSpPr txBox="1">
            <a:spLocks noChangeArrowheads="1"/>
          </p:cNvSpPr>
          <p:nvPr/>
        </p:nvSpPr>
        <p:spPr bwMode="auto">
          <a:xfrm>
            <a:off x="7870825" y="1812925"/>
            <a:ext cx="1219200" cy="3968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Reproductive system</a:t>
            </a:r>
          </a:p>
        </p:txBody>
      </p:sp>
      <p:sp>
        <p:nvSpPr>
          <p:cNvPr id="7309" name="Text Box 141"/>
          <p:cNvSpPr txBox="1">
            <a:spLocks noChangeArrowheads="1"/>
          </p:cNvSpPr>
          <p:nvPr/>
        </p:nvSpPr>
        <p:spPr bwMode="auto">
          <a:xfrm>
            <a:off x="7848600" y="2574925"/>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Self-esteem</a:t>
            </a:r>
          </a:p>
        </p:txBody>
      </p:sp>
      <p:sp>
        <p:nvSpPr>
          <p:cNvPr id="7310" name="Text Box 142"/>
          <p:cNvSpPr txBox="1">
            <a:spLocks noChangeArrowheads="1"/>
          </p:cNvSpPr>
          <p:nvPr/>
        </p:nvSpPr>
        <p:spPr bwMode="auto">
          <a:xfrm>
            <a:off x="7870825" y="2270125"/>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Puberty</a:t>
            </a:r>
          </a:p>
        </p:txBody>
      </p:sp>
      <p:sp>
        <p:nvSpPr>
          <p:cNvPr id="7311" name="Text Box 143"/>
          <p:cNvSpPr txBox="1">
            <a:spLocks noChangeArrowheads="1"/>
          </p:cNvSpPr>
          <p:nvPr/>
        </p:nvSpPr>
        <p:spPr bwMode="auto">
          <a:xfrm>
            <a:off x="1295400" y="2743200"/>
            <a:ext cx="12954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Elements of poetry</a:t>
            </a:r>
          </a:p>
        </p:txBody>
      </p:sp>
      <p:sp>
        <p:nvSpPr>
          <p:cNvPr id="7312" name="Text Box 144"/>
          <p:cNvSpPr txBox="1">
            <a:spLocks noChangeArrowheads="1"/>
          </p:cNvSpPr>
          <p:nvPr/>
        </p:nvSpPr>
        <p:spPr bwMode="auto">
          <a:xfrm>
            <a:off x="1371600" y="3048000"/>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Variety of genres</a:t>
            </a:r>
          </a:p>
        </p:txBody>
      </p:sp>
      <p:sp>
        <p:nvSpPr>
          <p:cNvPr id="7313" name="Text Box 145"/>
          <p:cNvSpPr txBox="1">
            <a:spLocks noChangeArrowheads="1"/>
          </p:cNvSpPr>
          <p:nvPr/>
        </p:nvSpPr>
        <p:spPr bwMode="auto">
          <a:xfrm>
            <a:off x="0" y="152400"/>
            <a:ext cx="1295400" cy="3667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b="1"/>
              <a:t>GRADE 5</a:t>
            </a:r>
          </a:p>
        </p:txBody>
      </p:sp>
      <p:sp>
        <p:nvSpPr>
          <p:cNvPr id="7314" name="Text Box 146"/>
          <p:cNvSpPr txBox="1">
            <a:spLocks noChangeArrowheads="1"/>
          </p:cNvSpPr>
          <p:nvPr/>
        </p:nvSpPr>
        <p:spPr bwMode="auto">
          <a:xfrm>
            <a:off x="2667000" y="2438400"/>
            <a:ext cx="1219200" cy="3968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Multi-paragraph essay</a:t>
            </a:r>
          </a:p>
        </p:txBody>
      </p:sp>
      <p:sp>
        <p:nvSpPr>
          <p:cNvPr id="7315" name="Text Box 147"/>
          <p:cNvSpPr txBox="1">
            <a:spLocks noChangeArrowheads="1"/>
          </p:cNvSpPr>
          <p:nvPr/>
        </p:nvSpPr>
        <p:spPr bwMode="auto">
          <a:xfrm>
            <a:off x="2667000" y="28956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Narrative</a:t>
            </a:r>
          </a:p>
        </p:txBody>
      </p:sp>
      <p:sp>
        <p:nvSpPr>
          <p:cNvPr id="7316" name="Text Box 148"/>
          <p:cNvSpPr txBox="1">
            <a:spLocks noChangeArrowheads="1"/>
          </p:cNvSpPr>
          <p:nvPr/>
        </p:nvSpPr>
        <p:spPr bwMode="auto">
          <a:xfrm>
            <a:off x="2667000" y="35052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Persuasive</a:t>
            </a:r>
          </a:p>
        </p:txBody>
      </p:sp>
      <p:sp>
        <p:nvSpPr>
          <p:cNvPr id="7317" name="Text Box 149"/>
          <p:cNvSpPr txBox="1">
            <a:spLocks noChangeArrowheads="1"/>
          </p:cNvSpPr>
          <p:nvPr/>
        </p:nvSpPr>
        <p:spPr bwMode="auto">
          <a:xfrm>
            <a:off x="2667000" y="32004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Expository</a:t>
            </a:r>
          </a:p>
        </p:txBody>
      </p:sp>
      <p:sp>
        <p:nvSpPr>
          <p:cNvPr id="7318" name="Text Box 150"/>
          <p:cNvSpPr txBox="1">
            <a:spLocks noChangeArrowheads="1"/>
          </p:cNvSpPr>
          <p:nvPr/>
        </p:nvSpPr>
        <p:spPr bwMode="auto">
          <a:xfrm>
            <a:off x="3962400" y="4511675"/>
            <a:ext cx="1219200" cy="3968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Elapsed time to 5 minutes</a:t>
            </a:r>
          </a:p>
        </p:txBody>
      </p:sp>
      <p:sp>
        <p:nvSpPr>
          <p:cNvPr id="7319" name="Text Box 151"/>
          <p:cNvSpPr txBox="1">
            <a:spLocks noChangeArrowheads="1"/>
          </p:cNvSpPr>
          <p:nvPr/>
        </p:nvSpPr>
        <p:spPr bwMode="auto">
          <a:xfrm>
            <a:off x="5257800" y="22701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Ancient Rome</a:t>
            </a:r>
          </a:p>
        </p:txBody>
      </p:sp>
      <p:sp>
        <p:nvSpPr>
          <p:cNvPr id="7320" name="Text Box 152"/>
          <p:cNvSpPr txBox="1">
            <a:spLocks noChangeArrowheads="1"/>
          </p:cNvSpPr>
          <p:nvPr/>
        </p:nvSpPr>
        <p:spPr bwMode="auto">
          <a:xfrm>
            <a:off x="5257800" y="56991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Ancient leaders</a:t>
            </a:r>
          </a:p>
        </p:txBody>
      </p:sp>
      <p:sp>
        <p:nvSpPr>
          <p:cNvPr id="7322" name="Text Box 154"/>
          <p:cNvSpPr txBox="1">
            <a:spLocks noChangeArrowheads="1"/>
          </p:cNvSpPr>
          <p:nvPr/>
        </p:nvSpPr>
        <p:spPr bwMode="auto">
          <a:xfrm>
            <a:off x="2667000" y="38100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Creative writing</a:t>
            </a:r>
          </a:p>
        </p:txBody>
      </p:sp>
      <p:sp>
        <p:nvSpPr>
          <p:cNvPr id="7323" name="Text Box 155"/>
          <p:cNvSpPr txBox="1">
            <a:spLocks noChangeArrowheads="1"/>
          </p:cNvSpPr>
          <p:nvPr/>
        </p:nvSpPr>
        <p:spPr bwMode="auto">
          <a:xfrm>
            <a:off x="2667000" y="41148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Reading response</a:t>
            </a:r>
          </a:p>
        </p:txBody>
      </p:sp>
      <p:sp>
        <p:nvSpPr>
          <p:cNvPr id="7324" name="Text Box 156"/>
          <p:cNvSpPr txBox="1">
            <a:spLocks noChangeArrowheads="1"/>
          </p:cNvSpPr>
          <p:nvPr/>
        </p:nvSpPr>
        <p:spPr bwMode="auto">
          <a:xfrm>
            <a:off x="2667000" y="44196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Personal writing</a:t>
            </a:r>
          </a:p>
        </p:txBody>
      </p:sp>
      <p:sp>
        <p:nvSpPr>
          <p:cNvPr id="7325" name="Text Box 157"/>
          <p:cNvSpPr txBox="1">
            <a:spLocks noChangeArrowheads="1"/>
          </p:cNvSpPr>
          <p:nvPr/>
        </p:nvSpPr>
        <p:spPr bwMode="auto">
          <a:xfrm>
            <a:off x="1371600" y="6613525"/>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Research</a:t>
            </a:r>
          </a:p>
        </p:txBody>
      </p:sp>
      <p:sp>
        <p:nvSpPr>
          <p:cNvPr id="7326" name="Text Box 158"/>
          <p:cNvSpPr txBox="1">
            <a:spLocks noChangeArrowheads="1"/>
          </p:cNvSpPr>
          <p:nvPr/>
        </p:nvSpPr>
        <p:spPr bwMode="auto">
          <a:xfrm>
            <a:off x="2667000" y="6613525"/>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Writing process</a:t>
            </a:r>
          </a:p>
        </p:txBody>
      </p:sp>
      <p:sp>
        <p:nvSpPr>
          <p:cNvPr id="7327" name="Text Box 159"/>
          <p:cNvSpPr txBox="1">
            <a:spLocks noChangeArrowheads="1"/>
          </p:cNvSpPr>
          <p:nvPr/>
        </p:nvSpPr>
        <p:spPr bwMode="auto">
          <a:xfrm>
            <a:off x="3962400" y="4968875"/>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Coor. graphing</a:t>
            </a:r>
          </a:p>
        </p:txBody>
      </p:sp>
      <p:sp>
        <p:nvSpPr>
          <p:cNvPr id="7328" name="Text Box 160"/>
          <p:cNvSpPr txBox="1">
            <a:spLocks noChangeArrowheads="1"/>
          </p:cNvSpPr>
          <p:nvPr/>
        </p:nvSpPr>
        <p:spPr bwMode="auto">
          <a:xfrm>
            <a:off x="3962400" y="52578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2-D, 3-D shapes</a:t>
            </a:r>
          </a:p>
        </p:txBody>
      </p:sp>
      <p:sp>
        <p:nvSpPr>
          <p:cNvPr id="7329" name="Text Box 161"/>
          <p:cNvSpPr txBox="1">
            <a:spLocks noChangeArrowheads="1"/>
          </p:cNvSpPr>
          <p:nvPr/>
        </p:nvSpPr>
        <p:spPr bwMode="auto">
          <a:xfrm>
            <a:off x="5257800" y="44799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Landforms</a:t>
            </a:r>
          </a:p>
        </p:txBody>
      </p:sp>
      <p:sp>
        <p:nvSpPr>
          <p:cNvPr id="7334" name="Text Box 166"/>
          <p:cNvSpPr txBox="1">
            <a:spLocks noChangeArrowheads="1"/>
          </p:cNvSpPr>
          <p:nvPr/>
        </p:nvSpPr>
        <p:spPr bwMode="auto">
          <a:xfrm>
            <a:off x="2667000" y="47244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Leads</a:t>
            </a:r>
          </a:p>
        </p:txBody>
      </p:sp>
      <p:sp>
        <p:nvSpPr>
          <p:cNvPr id="7335" name="Text Box 167"/>
          <p:cNvSpPr txBox="1">
            <a:spLocks noChangeArrowheads="1"/>
          </p:cNvSpPr>
          <p:nvPr/>
        </p:nvSpPr>
        <p:spPr bwMode="auto">
          <a:xfrm>
            <a:off x="2667000" y="5334000"/>
            <a:ext cx="1219200" cy="228600"/>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900"/>
              <a:t>Support, elaboration</a:t>
            </a:r>
            <a:endParaRPr lang="en-US" sz="1000"/>
          </a:p>
        </p:txBody>
      </p:sp>
      <p:sp>
        <p:nvSpPr>
          <p:cNvPr id="7336" name="Text Box 168"/>
          <p:cNvSpPr txBox="1">
            <a:spLocks noChangeArrowheads="1"/>
          </p:cNvSpPr>
          <p:nvPr/>
        </p:nvSpPr>
        <p:spPr bwMode="auto">
          <a:xfrm>
            <a:off x="2667000" y="50292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Descriptions</a:t>
            </a:r>
          </a:p>
        </p:txBody>
      </p:sp>
      <p:sp>
        <p:nvSpPr>
          <p:cNvPr id="7337" name="Text Box 169"/>
          <p:cNvSpPr txBox="1">
            <a:spLocks noChangeArrowheads="1"/>
          </p:cNvSpPr>
          <p:nvPr/>
        </p:nvSpPr>
        <p:spPr bwMode="auto">
          <a:xfrm>
            <a:off x="2667000" y="6156325"/>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Transitions</a:t>
            </a:r>
          </a:p>
        </p:txBody>
      </p:sp>
      <p:sp>
        <p:nvSpPr>
          <p:cNvPr id="7338" name="Text Box 170"/>
          <p:cNvSpPr txBox="1">
            <a:spLocks noChangeArrowheads="1"/>
          </p:cNvSpPr>
          <p:nvPr/>
        </p:nvSpPr>
        <p:spPr bwMode="auto">
          <a:xfrm>
            <a:off x="3962400" y="55626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Lines</a:t>
            </a:r>
          </a:p>
        </p:txBody>
      </p:sp>
      <p:sp>
        <p:nvSpPr>
          <p:cNvPr id="7339" name="Text Box 171"/>
          <p:cNvSpPr txBox="1">
            <a:spLocks noChangeArrowheads="1"/>
          </p:cNvSpPr>
          <p:nvPr/>
        </p:nvSpPr>
        <p:spPr bwMode="auto">
          <a:xfrm>
            <a:off x="3962400" y="57912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Rotational symm.</a:t>
            </a:r>
          </a:p>
        </p:txBody>
      </p:sp>
      <p:sp>
        <p:nvSpPr>
          <p:cNvPr id="7340" name="Text Box 172"/>
          <p:cNvSpPr txBox="1">
            <a:spLocks noChangeArrowheads="1"/>
          </p:cNvSpPr>
          <p:nvPr/>
        </p:nvSpPr>
        <p:spPr bwMode="auto">
          <a:xfrm>
            <a:off x="3962400" y="6308725"/>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Graphs</a:t>
            </a:r>
          </a:p>
        </p:txBody>
      </p:sp>
      <p:sp>
        <p:nvSpPr>
          <p:cNvPr id="7341" name="Text Box 173"/>
          <p:cNvSpPr txBox="1">
            <a:spLocks noChangeArrowheads="1"/>
          </p:cNvSpPr>
          <p:nvPr/>
        </p:nvSpPr>
        <p:spPr bwMode="auto">
          <a:xfrm>
            <a:off x="3962400" y="6613525"/>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Probability</a:t>
            </a:r>
          </a:p>
        </p:txBody>
      </p:sp>
      <p:sp>
        <p:nvSpPr>
          <p:cNvPr id="7342" name="Text Box 174"/>
          <p:cNvSpPr txBox="1">
            <a:spLocks noChangeArrowheads="1"/>
          </p:cNvSpPr>
          <p:nvPr/>
        </p:nvSpPr>
        <p:spPr bwMode="auto">
          <a:xfrm>
            <a:off x="3962400" y="25146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Area, perimeter</a:t>
            </a:r>
          </a:p>
        </p:txBody>
      </p:sp>
      <p:sp>
        <p:nvSpPr>
          <p:cNvPr id="7343" name="Text Box 175"/>
          <p:cNvSpPr txBox="1">
            <a:spLocks noChangeArrowheads="1"/>
          </p:cNvSpPr>
          <p:nvPr/>
        </p:nvSpPr>
        <p:spPr bwMode="auto">
          <a:xfrm>
            <a:off x="5257800" y="4784725"/>
            <a:ext cx="1219200" cy="244475"/>
          </a:xfrm>
          <a:prstGeom prst="rect">
            <a:avLst/>
          </a:prstGeom>
          <a:solidFill>
            <a:srgbClr val="99CCFF"/>
          </a:solidFill>
          <a:ln w="9525">
            <a:noFill/>
            <a:miter lim="800000"/>
            <a:headEnd/>
            <a:tailEnd/>
          </a:ln>
        </p:spPr>
        <p:txBody>
          <a:bodyPr>
            <a:prstTxWarp prst="textNoShape">
              <a:avLst/>
            </a:prstTxWarp>
            <a:spAutoFit/>
          </a:bodyPr>
          <a:lstStyle/>
          <a:p>
            <a:pPr algn="ctr"/>
            <a:r>
              <a:rPr lang="en-US" sz="1000"/>
              <a:t>Bodies of water</a:t>
            </a:r>
          </a:p>
        </p:txBody>
      </p:sp>
      <p:sp>
        <p:nvSpPr>
          <p:cNvPr id="7346" name="Text Box 178"/>
          <p:cNvSpPr txBox="1">
            <a:spLocks noChangeArrowheads="1"/>
          </p:cNvSpPr>
          <p:nvPr/>
        </p:nvSpPr>
        <p:spPr bwMode="auto">
          <a:xfrm>
            <a:off x="7848600" y="35052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Safety</a:t>
            </a:r>
          </a:p>
        </p:txBody>
      </p:sp>
      <p:sp>
        <p:nvSpPr>
          <p:cNvPr id="7347" name="Text Box 179"/>
          <p:cNvSpPr txBox="1">
            <a:spLocks noChangeArrowheads="1"/>
          </p:cNvSpPr>
          <p:nvPr/>
        </p:nvSpPr>
        <p:spPr bwMode="auto">
          <a:xfrm>
            <a:off x="7848600" y="3200400"/>
            <a:ext cx="1219200" cy="244475"/>
          </a:xfrm>
          <a:prstGeom prst="rect">
            <a:avLst/>
          </a:prstGeom>
          <a:solidFill>
            <a:srgbClr val="FFCC99"/>
          </a:solidFill>
          <a:ln w="9525">
            <a:noFill/>
            <a:miter lim="800000"/>
            <a:headEnd/>
            <a:tailEnd/>
          </a:ln>
        </p:spPr>
        <p:txBody>
          <a:bodyPr>
            <a:prstTxWarp prst="textNoShape">
              <a:avLst/>
            </a:prstTxWarp>
            <a:spAutoFit/>
          </a:bodyPr>
          <a:lstStyle/>
          <a:p>
            <a:pPr algn="ctr"/>
            <a:r>
              <a:rPr lang="en-US" sz="1000"/>
              <a:t>Healthy choices</a:t>
            </a:r>
          </a:p>
        </p:txBody>
      </p:sp>
      <p:sp>
        <p:nvSpPr>
          <p:cNvPr id="7348" name="Text Box 180"/>
          <p:cNvSpPr txBox="1">
            <a:spLocks noChangeArrowheads="1"/>
          </p:cNvSpPr>
          <p:nvPr/>
        </p:nvSpPr>
        <p:spPr bwMode="auto">
          <a:xfrm>
            <a:off x="2667000" y="6384925"/>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Point of view</a:t>
            </a:r>
          </a:p>
        </p:txBody>
      </p:sp>
      <p:sp>
        <p:nvSpPr>
          <p:cNvPr id="7349" name="Text Box 181"/>
          <p:cNvSpPr txBox="1">
            <a:spLocks noChangeArrowheads="1"/>
          </p:cNvSpPr>
          <p:nvPr/>
        </p:nvSpPr>
        <p:spPr bwMode="auto">
          <a:xfrm>
            <a:off x="2667000" y="5927725"/>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Precise language</a:t>
            </a:r>
          </a:p>
        </p:txBody>
      </p:sp>
      <p:sp>
        <p:nvSpPr>
          <p:cNvPr id="7352" name="Text Box 184"/>
          <p:cNvSpPr txBox="1">
            <a:spLocks noChangeArrowheads="1"/>
          </p:cNvSpPr>
          <p:nvPr/>
        </p:nvSpPr>
        <p:spPr bwMode="auto">
          <a:xfrm>
            <a:off x="1371600" y="2422525"/>
            <a:ext cx="1219200" cy="244475"/>
          </a:xfrm>
          <a:prstGeom prst="rect">
            <a:avLst/>
          </a:prstGeom>
          <a:solidFill>
            <a:srgbClr val="FF99CC"/>
          </a:solidFill>
          <a:ln w="9525">
            <a:noFill/>
            <a:miter lim="800000"/>
            <a:headEnd/>
            <a:tailEnd/>
          </a:ln>
        </p:spPr>
        <p:txBody>
          <a:bodyPr>
            <a:prstTxWarp prst="textNoShape">
              <a:avLst/>
            </a:prstTxWarp>
            <a:spAutoFit/>
          </a:bodyPr>
          <a:lstStyle/>
          <a:p>
            <a:pPr algn="ctr">
              <a:spcBef>
                <a:spcPct val="50000"/>
              </a:spcBef>
            </a:pPr>
            <a:r>
              <a:rPr lang="en-US" sz="1000"/>
              <a:t>Myths</a:t>
            </a:r>
          </a:p>
        </p:txBody>
      </p:sp>
      <p:sp>
        <p:nvSpPr>
          <p:cNvPr id="7353" name="Text Box 185"/>
          <p:cNvSpPr txBox="1">
            <a:spLocks noChangeArrowheads="1"/>
          </p:cNvSpPr>
          <p:nvPr/>
        </p:nvSpPr>
        <p:spPr bwMode="auto">
          <a:xfrm>
            <a:off x="2667000" y="5638800"/>
            <a:ext cx="1219200" cy="244475"/>
          </a:xfrm>
          <a:prstGeom prst="rect">
            <a:avLst/>
          </a:prstGeom>
          <a:solidFill>
            <a:srgbClr val="FFFF99"/>
          </a:solidFill>
          <a:ln w="9525">
            <a:noFill/>
            <a:miter lim="800000"/>
            <a:headEnd/>
            <a:tailEnd/>
          </a:ln>
        </p:spPr>
        <p:txBody>
          <a:bodyPr>
            <a:prstTxWarp prst="textNoShape">
              <a:avLst/>
            </a:prstTxWarp>
            <a:spAutoFit/>
          </a:bodyPr>
          <a:lstStyle/>
          <a:p>
            <a:pPr algn="ctr">
              <a:spcBef>
                <a:spcPct val="50000"/>
              </a:spcBef>
            </a:pPr>
            <a:r>
              <a:rPr lang="en-US" sz="1000"/>
              <a:t>Dialogue</a:t>
            </a:r>
          </a:p>
        </p:txBody>
      </p:sp>
      <p:sp>
        <p:nvSpPr>
          <p:cNvPr id="7354" name="Text Box 186"/>
          <p:cNvSpPr txBox="1">
            <a:spLocks noChangeArrowheads="1"/>
          </p:cNvSpPr>
          <p:nvPr/>
        </p:nvSpPr>
        <p:spPr bwMode="auto">
          <a:xfrm>
            <a:off x="3962400" y="6019800"/>
            <a:ext cx="1219200" cy="244475"/>
          </a:xfrm>
          <a:prstGeom prst="rect">
            <a:avLst/>
          </a:prstGeom>
          <a:solidFill>
            <a:srgbClr val="CC99FF"/>
          </a:solidFill>
          <a:ln w="9525">
            <a:noFill/>
            <a:miter lim="800000"/>
            <a:headEnd/>
            <a:tailEnd/>
          </a:ln>
        </p:spPr>
        <p:txBody>
          <a:bodyPr>
            <a:prstTxWarp prst="textNoShape">
              <a:avLst/>
            </a:prstTxWarp>
            <a:spAutoFit/>
          </a:bodyPr>
          <a:lstStyle/>
          <a:p>
            <a:pPr algn="ctr">
              <a:spcBef>
                <a:spcPct val="50000"/>
              </a:spcBef>
            </a:pPr>
            <a:r>
              <a:rPr lang="en-US" sz="1000"/>
              <a:t>Data sets</a:t>
            </a:r>
          </a:p>
        </p:txBody>
      </p:sp>
      <p:sp>
        <p:nvSpPr>
          <p:cNvPr id="7355" name="Text Box 187"/>
          <p:cNvSpPr txBox="1">
            <a:spLocks noChangeArrowheads="1"/>
          </p:cNvSpPr>
          <p:nvPr/>
        </p:nvSpPr>
        <p:spPr bwMode="auto">
          <a:xfrm>
            <a:off x="6565900" y="396240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Scientific method</a:t>
            </a:r>
          </a:p>
        </p:txBody>
      </p:sp>
      <p:sp>
        <p:nvSpPr>
          <p:cNvPr id="7356" name="Text Box 188"/>
          <p:cNvSpPr txBox="1">
            <a:spLocks noChangeArrowheads="1"/>
          </p:cNvSpPr>
          <p:nvPr/>
        </p:nvSpPr>
        <p:spPr bwMode="auto">
          <a:xfrm>
            <a:off x="6565900" y="4251325"/>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Scientific inquiry</a:t>
            </a:r>
          </a:p>
        </p:txBody>
      </p:sp>
      <p:sp>
        <p:nvSpPr>
          <p:cNvPr id="7357" name="Text Box 189"/>
          <p:cNvSpPr txBox="1">
            <a:spLocks noChangeArrowheads="1"/>
          </p:cNvSpPr>
          <p:nvPr/>
        </p:nvSpPr>
        <p:spPr bwMode="auto">
          <a:xfrm>
            <a:off x="6564313" y="4556125"/>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Science tools</a:t>
            </a:r>
          </a:p>
        </p:txBody>
      </p:sp>
      <p:sp>
        <p:nvSpPr>
          <p:cNvPr id="7358" name="Text Box 190"/>
          <p:cNvSpPr txBox="1">
            <a:spLocks noChangeArrowheads="1"/>
          </p:cNvSpPr>
          <p:nvPr/>
        </p:nvSpPr>
        <p:spPr bwMode="auto">
          <a:xfrm>
            <a:off x="6553200" y="4845050"/>
            <a:ext cx="1219200" cy="244475"/>
          </a:xfrm>
          <a:prstGeom prst="rect">
            <a:avLst/>
          </a:prstGeom>
          <a:solidFill>
            <a:srgbClr val="CCFFCC"/>
          </a:solidFill>
          <a:ln w="9525">
            <a:noFill/>
            <a:miter lim="800000"/>
            <a:headEnd/>
            <a:tailEnd/>
          </a:ln>
        </p:spPr>
        <p:txBody>
          <a:bodyPr>
            <a:prstTxWarp prst="textNoShape">
              <a:avLst/>
            </a:prstTxWarp>
            <a:spAutoFit/>
          </a:bodyPr>
          <a:lstStyle/>
          <a:p>
            <a:pPr algn="ctr"/>
            <a:r>
              <a:rPr lang="en-US" sz="1000"/>
              <a:t>Science safety</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52597" y="554328"/>
            <a:ext cx="8229600" cy="1143000"/>
          </a:xfrm>
        </p:spPr>
        <p:txBody>
          <a:bodyPr/>
          <a:lstStyle/>
          <a:p>
            <a:r>
              <a:rPr lang="en-US" dirty="0" smtClean="0">
                <a:solidFill>
                  <a:schemeClr val="bg1"/>
                </a:solidFill>
              </a:rPr>
              <a:t>Curriculum Maps</a:t>
            </a:r>
            <a:endParaRPr lang="en-US" dirty="0">
              <a:solidFill>
                <a:schemeClr val="bg1"/>
              </a:solidFill>
            </a:endParaRPr>
          </a:p>
        </p:txBody>
      </p:sp>
      <p:graphicFrame>
        <p:nvGraphicFramePr>
          <p:cNvPr id="112642" name="Object 2"/>
          <p:cNvGraphicFramePr>
            <a:graphicFrameLocks noChangeAspect="1"/>
          </p:cNvGraphicFramePr>
          <p:nvPr/>
        </p:nvGraphicFramePr>
        <p:xfrm>
          <a:off x="207609" y="244220"/>
          <a:ext cx="8674587" cy="6554588"/>
        </p:xfrm>
        <a:graphic>
          <a:graphicData uri="http://schemas.openxmlformats.org/presentationml/2006/ole">
            <p:oleObj spid="_x0000_s59394" name="Document" r:id="rId3" imgW="9715500" imgH="7340600" progId="Word.Document.12">
              <p:link updateAutomatic="1"/>
            </p:oleObj>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Curriculum Maps</a:t>
            </a:r>
            <a:endParaRPr lang="en-US" dirty="0">
              <a:solidFill>
                <a:srgbClr val="FFFFFF"/>
              </a:solidFill>
            </a:endParaRPr>
          </a:p>
        </p:txBody>
      </p:sp>
      <p:graphicFrame>
        <p:nvGraphicFramePr>
          <p:cNvPr id="115714" name="Object 2"/>
          <p:cNvGraphicFramePr>
            <a:graphicFrameLocks noChangeAspect="1"/>
          </p:cNvGraphicFramePr>
          <p:nvPr/>
        </p:nvGraphicFramePr>
        <p:xfrm>
          <a:off x="-16020" y="634971"/>
          <a:ext cx="9101779" cy="5543791"/>
        </p:xfrm>
        <a:graphic>
          <a:graphicData uri="http://schemas.openxmlformats.org/presentationml/2006/ole">
            <p:oleObj spid="_x0000_s60418" name="Document" r:id="rId3" imgW="9258300" imgH="5638800" progId="Word.Document.12">
              <p:link updateAutomatic="1"/>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p:txBody>
          <a:bodyPr/>
          <a:lstStyle/>
          <a:p>
            <a:r>
              <a:rPr lang="en-US" i="1" dirty="0" smtClean="0"/>
              <a:t>Information, Communications, and Technology (ICT) Skills Curriculum Based on the Big6 Skills Approach to Information Problem-Solving </a:t>
            </a:r>
            <a:r>
              <a:rPr lang="en-US" dirty="0" smtClean="0"/>
              <a:t>by Eisenberg, Johnson, Berkowitz </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Certification Test: </a:t>
            </a:r>
            <a:br>
              <a:rPr lang="en-US" dirty="0" smtClean="0"/>
            </a:br>
            <a:r>
              <a:rPr lang="en-US" dirty="0" smtClean="0"/>
              <a:t>175 Library Information Specialist</a:t>
            </a:r>
          </a:p>
        </p:txBody>
      </p:sp>
      <p:sp>
        <p:nvSpPr>
          <p:cNvPr id="3" name="Content Placeholder 2"/>
          <p:cNvSpPr>
            <a:spLocks noGrp="1"/>
          </p:cNvSpPr>
          <p:nvPr>
            <p:ph idx="1"/>
          </p:nvPr>
        </p:nvSpPr>
        <p:spPr/>
        <p:txBody>
          <a:bodyPr>
            <a:normAutofit/>
          </a:bodyPr>
          <a:lstStyle/>
          <a:p>
            <a:r>
              <a:rPr lang="en-US" dirty="0" smtClean="0"/>
              <a:t>4 Subareas</a:t>
            </a:r>
          </a:p>
          <a:p>
            <a:pPr lvl="1"/>
            <a:r>
              <a:rPr lang="en-US" dirty="0" smtClean="0"/>
              <a:t>Information Access and Delivery (21-30 test items)</a:t>
            </a:r>
          </a:p>
          <a:p>
            <a:pPr lvl="1"/>
            <a:r>
              <a:rPr lang="en-US" dirty="0" smtClean="0"/>
              <a:t>Teaching and Learning (21-30 test items)</a:t>
            </a:r>
          </a:p>
          <a:p>
            <a:pPr lvl="1"/>
            <a:r>
              <a:rPr lang="en-US" dirty="0" smtClean="0"/>
              <a:t>Communication (11-20 test items)</a:t>
            </a:r>
          </a:p>
          <a:p>
            <a:pPr lvl="1"/>
            <a:r>
              <a:rPr lang="en-US" dirty="0" smtClean="0"/>
              <a:t>Program Administration (21-30 test items)</a:t>
            </a:r>
          </a:p>
          <a:p>
            <a:r>
              <a:rPr lang="en-US" dirty="0" smtClean="0"/>
              <a:t>100-300 points for each subarea</a:t>
            </a:r>
          </a:p>
          <a:p>
            <a:r>
              <a:rPr lang="en-US" dirty="0" smtClean="0"/>
              <a:t> You must achieve a scaled score of 240 to pass</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Test Dates</a:t>
            </a:r>
            <a:endParaRPr lang="en-US" dirty="0"/>
          </a:p>
        </p:txBody>
      </p:sp>
      <p:pic>
        <p:nvPicPr>
          <p:cNvPr id="6" name="Picture 5"/>
          <p:cNvPicPr>
            <a:picLocks noChangeAspect="1"/>
          </p:cNvPicPr>
          <p:nvPr/>
        </p:nvPicPr>
        <p:blipFill>
          <a:blip r:embed="rId2"/>
          <a:stretch>
            <a:fillRect/>
          </a:stretch>
        </p:blipFill>
        <p:spPr>
          <a:xfrm>
            <a:off x="346757" y="1752848"/>
            <a:ext cx="8401103" cy="3981202"/>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Test Cont.</a:t>
            </a:r>
            <a:endParaRPr lang="en-US" dirty="0"/>
          </a:p>
        </p:txBody>
      </p:sp>
      <p:sp>
        <p:nvSpPr>
          <p:cNvPr id="3" name="Content Placeholder 2"/>
          <p:cNvSpPr>
            <a:spLocks noGrp="1"/>
          </p:cNvSpPr>
          <p:nvPr>
            <p:ph idx="1"/>
          </p:nvPr>
        </p:nvSpPr>
        <p:spPr/>
        <p:txBody>
          <a:bodyPr/>
          <a:lstStyle/>
          <a:p>
            <a:r>
              <a:rPr lang="en-US" dirty="0" smtClean="0"/>
              <a:t>Study Guide</a:t>
            </a:r>
          </a:p>
          <a:p>
            <a:pPr lvl="1"/>
            <a:r>
              <a:rPr lang="en-US" dirty="0" smtClean="0">
                <a:hlinkClick r:id="rId2"/>
              </a:rPr>
              <a:t>http://www.icts.nesinc.com/PDFs/IL_field175_SG.pdf</a:t>
            </a:r>
            <a:r>
              <a:rPr lang="en-US" dirty="0" smtClean="0"/>
              <a:t> </a:t>
            </a:r>
          </a:p>
          <a:p>
            <a:r>
              <a:rPr lang="en-US" dirty="0" smtClean="0"/>
              <a:t>Website to register</a:t>
            </a:r>
          </a:p>
          <a:p>
            <a:pPr lvl="1"/>
            <a:r>
              <a:rPr lang="en-US" dirty="0" smtClean="0">
                <a:hlinkClick r:id="rId3"/>
              </a:rPr>
              <a:t>http://www.icts.nesinc.com/</a:t>
            </a: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Overload Syndrome</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http://www.youtube.com/watch?v=CXFEBbPIEOI</a:t>
            </a: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600200"/>
            <a:ext cx="8420100" cy="4525963"/>
          </a:xfrm>
        </p:spPr>
        <p:txBody>
          <a:bodyPr>
            <a:normAutofit/>
          </a:bodyPr>
          <a:lstStyle/>
          <a:p>
            <a:r>
              <a:rPr lang="en-US" dirty="0" smtClean="0"/>
              <a:t>Housekeeping</a:t>
            </a:r>
          </a:p>
          <a:p>
            <a:r>
              <a:rPr lang="en-US" dirty="0" smtClean="0"/>
              <a:t>Article Review Insights</a:t>
            </a:r>
          </a:p>
          <a:p>
            <a:r>
              <a:rPr lang="en-US" dirty="0" smtClean="0"/>
              <a:t>Guest Speaker Carl Heine</a:t>
            </a:r>
          </a:p>
          <a:p>
            <a:r>
              <a:rPr lang="en-US" dirty="0" smtClean="0"/>
              <a:t>Information Literacy Lesson Samples</a:t>
            </a:r>
          </a:p>
          <a:p>
            <a:r>
              <a:rPr lang="en-US" dirty="0" smtClean="0"/>
              <a:t>Doug Johnson Article</a:t>
            </a:r>
          </a:p>
          <a:p>
            <a:r>
              <a:rPr lang="en-US" dirty="0" smtClean="0"/>
              <a:t>Curriculum Mapping</a:t>
            </a:r>
          </a:p>
          <a:p>
            <a:r>
              <a:rPr lang="en-US" dirty="0" smtClean="0"/>
              <a:t>Certification Test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5002721"/>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a:xfrm>
            <a:off x="457200" y="1600200"/>
            <a:ext cx="8457818" cy="4525963"/>
          </a:xfrm>
        </p:spPr>
        <p:txBody>
          <a:bodyPr>
            <a:normAutofit/>
          </a:bodyPr>
          <a:lstStyle/>
          <a:p>
            <a:r>
              <a:rPr lang="en-US" dirty="0" smtClean="0"/>
              <a:t>SIT</a:t>
            </a:r>
          </a:p>
          <a:p>
            <a:r>
              <a:rPr lang="en-US" dirty="0" smtClean="0"/>
              <a:t>Your Literature Reviews</a:t>
            </a:r>
          </a:p>
          <a:p>
            <a:r>
              <a:rPr lang="en-US" dirty="0" smtClean="0"/>
              <a:t>Shannon’s Question</a:t>
            </a:r>
          </a:p>
          <a:p>
            <a:pPr lvl="1"/>
            <a:endParaRPr lang="en-US" dirty="0" smtClean="0"/>
          </a:p>
          <a:p>
            <a:pPr lvl="1"/>
            <a:endParaRPr lang="en-US" dirty="0" smtClean="0"/>
          </a:p>
          <a:p>
            <a:pPr marL="457200" lvl="1" indent="0">
              <a:buNone/>
            </a:pP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08070592"/>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Shannon’s Question</a:t>
            </a:r>
            <a:endParaRPr lang="en-US" dirty="0"/>
          </a:p>
        </p:txBody>
      </p:sp>
      <p:sp>
        <p:nvSpPr>
          <p:cNvPr id="3" name="Content Placeholder 2"/>
          <p:cNvSpPr>
            <a:spLocks noGrp="1"/>
          </p:cNvSpPr>
          <p:nvPr>
            <p:ph idx="1"/>
          </p:nvPr>
        </p:nvSpPr>
        <p:spPr/>
        <p:txBody>
          <a:bodyPr/>
          <a:lstStyle/>
          <a:p>
            <a:r>
              <a:rPr lang="en-US" dirty="0" smtClean="0"/>
              <a:t>How many actively teach classes?</a:t>
            </a:r>
          </a:p>
          <a:p>
            <a:endParaRPr lang="en-US" dirty="0" smtClean="0"/>
          </a:p>
          <a:p>
            <a:r>
              <a:rPr lang="en-US" dirty="0" smtClean="0"/>
              <a:t>How many serve K-12?</a:t>
            </a:r>
          </a:p>
          <a:p>
            <a:endParaRPr lang="en-US" dirty="0" smtClean="0"/>
          </a:p>
          <a:p>
            <a:r>
              <a:rPr lang="en-US" dirty="0" smtClean="0"/>
              <a:t>How many provide release time?</a:t>
            </a:r>
          </a:p>
          <a:p>
            <a:endParaRPr lang="en-US" dirty="0" smtClean="0"/>
          </a:p>
          <a:p>
            <a:r>
              <a:rPr lang="en-US" dirty="0" smtClean="0"/>
              <a:t>How many serve more than 1 building?</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Insights</a:t>
            </a:r>
            <a:endParaRPr lang="en-US" dirty="0"/>
          </a:p>
        </p:txBody>
      </p:sp>
      <p:sp>
        <p:nvSpPr>
          <p:cNvPr id="3" name="Content Placeholder 2"/>
          <p:cNvSpPr>
            <a:spLocks noGrp="1"/>
          </p:cNvSpPr>
          <p:nvPr>
            <p:ph idx="1"/>
          </p:nvPr>
        </p:nvSpPr>
        <p:spPr/>
        <p:txBody>
          <a:bodyPr>
            <a:normAutofit fontScale="70000" lnSpcReduction="20000"/>
          </a:bodyPr>
          <a:lstStyle/>
          <a:p>
            <a:pPr>
              <a:buFont typeface="Wingdings" charset="2"/>
              <a:buChar char="ü"/>
            </a:pPr>
            <a:r>
              <a:rPr lang="en-US" dirty="0" smtClean="0"/>
              <a:t>Collaboration</a:t>
            </a:r>
          </a:p>
          <a:p>
            <a:pPr lvl="1"/>
            <a:r>
              <a:rPr lang="en-US" dirty="0" smtClean="0"/>
              <a:t>Kelly</a:t>
            </a:r>
          </a:p>
          <a:p>
            <a:pPr lvl="1"/>
            <a:r>
              <a:rPr lang="en-US" dirty="0" smtClean="0"/>
              <a:t>Sarah</a:t>
            </a:r>
          </a:p>
          <a:p>
            <a:pPr lvl="1"/>
            <a:r>
              <a:rPr lang="en-US" dirty="0" smtClean="0"/>
              <a:t>Kristin</a:t>
            </a:r>
          </a:p>
          <a:p>
            <a:pPr lvl="1"/>
            <a:r>
              <a:rPr lang="en-US" dirty="0" smtClean="0"/>
              <a:t>Doug</a:t>
            </a:r>
          </a:p>
          <a:p>
            <a:pPr lvl="1"/>
            <a:r>
              <a:rPr lang="en-US" dirty="0" smtClean="0"/>
              <a:t>Dawn</a:t>
            </a:r>
          </a:p>
          <a:p>
            <a:pPr lvl="1"/>
            <a:r>
              <a:rPr lang="en-US" dirty="0" smtClean="0"/>
              <a:t>Michelle</a:t>
            </a:r>
          </a:p>
          <a:p>
            <a:r>
              <a:rPr lang="en-US" dirty="0" smtClean="0"/>
              <a:t>Paradigm Shift</a:t>
            </a:r>
          </a:p>
          <a:p>
            <a:pPr lvl="1"/>
            <a:r>
              <a:rPr lang="en-US" dirty="0" smtClean="0"/>
              <a:t>Becky</a:t>
            </a:r>
          </a:p>
          <a:p>
            <a:pPr lvl="1"/>
            <a:r>
              <a:rPr lang="en-US" dirty="0" smtClean="0"/>
              <a:t>Shannon</a:t>
            </a:r>
          </a:p>
          <a:p>
            <a:pPr lvl="1"/>
            <a:r>
              <a:rPr lang="en-US" dirty="0" smtClean="0"/>
              <a:t>Mike H.</a:t>
            </a:r>
          </a:p>
          <a:p>
            <a:pPr lvl="1"/>
            <a:r>
              <a:rPr lang="en-US" dirty="0" err="1" smtClean="0"/>
              <a:t>Ashlie</a:t>
            </a:r>
            <a:endParaRPr lang="en-US" dirty="0" smtClean="0"/>
          </a:p>
          <a:p>
            <a:pPr lvl="1"/>
            <a:r>
              <a:rPr lang="en-US" dirty="0" smtClean="0"/>
              <a:t>Jennifer</a:t>
            </a:r>
          </a:p>
          <a:p>
            <a:pPr lvl="1"/>
            <a:r>
              <a:rPr lang="en-US" dirty="0" smtClean="0"/>
              <a:t>Nate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Insights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Copyright, Fair use</a:t>
            </a:r>
          </a:p>
          <a:p>
            <a:pPr lvl="1"/>
            <a:r>
              <a:rPr lang="en-US" dirty="0" smtClean="0"/>
              <a:t>Amy</a:t>
            </a:r>
          </a:p>
          <a:p>
            <a:r>
              <a:rPr lang="en-US" dirty="0" smtClean="0"/>
              <a:t>Standards</a:t>
            </a:r>
          </a:p>
          <a:p>
            <a:pPr lvl="1"/>
            <a:r>
              <a:rPr lang="en-US" dirty="0" smtClean="0"/>
              <a:t>Mike S.</a:t>
            </a:r>
          </a:p>
          <a:p>
            <a:r>
              <a:rPr lang="en-US" dirty="0" smtClean="0"/>
              <a:t>Digital Divide</a:t>
            </a:r>
          </a:p>
          <a:p>
            <a:pPr lvl="1"/>
            <a:r>
              <a:rPr lang="en-US" dirty="0" smtClean="0"/>
              <a:t>Betsy</a:t>
            </a:r>
          </a:p>
          <a:p>
            <a:pPr lvl="1"/>
            <a:r>
              <a:rPr lang="en-US" dirty="0" smtClean="0"/>
              <a:t>Kristi</a:t>
            </a:r>
          </a:p>
          <a:p>
            <a:r>
              <a:rPr lang="en-US" dirty="0" smtClean="0"/>
              <a:t>Generations X,Y, Z</a:t>
            </a:r>
          </a:p>
          <a:p>
            <a:pPr lvl="1"/>
            <a:r>
              <a:rPr lang="en-US" dirty="0" smtClean="0"/>
              <a:t>Shelly</a:t>
            </a:r>
          </a:p>
          <a:p>
            <a:pPr lvl="1"/>
            <a:r>
              <a:rPr lang="en-US" dirty="0" smtClean="0"/>
              <a:t>Jen</a:t>
            </a:r>
          </a:p>
          <a:p>
            <a:pPr lvl="1"/>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Carl Heine Ph.D.</a:t>
            </a:r>
            <a:endParaRPr lang="en-US" dirty="0"/>
          </a:p>
        </p:txBody>
      </p:sp>
      <p:sp>
        <p:nvSpPr>
          <p:cNvPr id="3" name="Content Placeholder 2"/>
          <p:cNvSpPr>
            <a:spLocks noGrp="1"/>
          </p:cNvSpPr>
          <p:nvPr>
            <p:ph idx="1"/>
          </p:nvPr>
        </p:nvSpPr>
        <p:spPr/>
        <p:txBody>
          <a:bodyPr/>
          <a:lstStyle/>
          <a:p>
            <a:r>
              <a:rPr lang="en-US" dirty="0" smtClean="0"/>
              <a:t>Illinois Mathematics and Science Academy</a:t>
            </a:r>
          </a:p>
          <a:p>
            <a:r>
              <a:rPr lang="en-US" dirty="0" smtClean="0"/>
              <a:t>Lead Innovation Architect </a:t>
            </a:r>
            <a:r>
              <a:rPr lang="en-US" dirty="0" err="1" smtClean="0"/>
              <a:t>CoolHub.IMSA</a:t>
            </a:r>
            <a:r>
              <a:rPr lang="en-US" dirty="0" smtClean="0"/>
              <a:t> and TALENT</a:t>
            </a:r>
          </a:p>
          <a:p>
            <a:pPr>
              <a:buNone/>
            </a:pP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9976</TotalTime>
  <Words>2136</Words>
  <Application>Microsoft Macintosh PowerPoint</Application>
  <PresentationFormat>On-screen Show (4:3)</PresentationFormat>
  <Paragraphs>367</Paragraphs>
  <Slides>37</Slides>
  <Notes>0</Notes>
  <HiddenSlides>0</HiddenSlides>
  <MMClips>0</MMClips>
  <ScaleCrop>false</ScaleCrop>
  <HeadingPairs>
    <vt:vector size="6" baseType="variant">
      <vt:variant>
        <vt:lpstr>Design Template</vt:lpstr>
      </vt:variant>
      <vt:variant>
        <vt:i4>1</vt:i4>
      </vt:variant>
      <vt:variant>
        <vt:lpstr>Links</vt:lpstr>
      </vt:variant>
      <vt:variant>
        <vt:i4>2</vt:i4>
      </vt:variant>
      <vt:variant>
        <vt:lpstr>Slide Titles</vt:lpstr>
      </vt:variant>
      <vt:variant>
        <vt:i4>37</vt:i4>
      </vt:variant>
    </vt:vector>
  </HeadingPairs>
  <TitlesOfParts>
    <vt:vector size="40" baseType="lpstr">
      <vt:lpstr>Office Theme</vt:lpstr>
      <vt:lpstr>???</vt:lpstr>
      <vt:lpstr>???</vt:lpstr>
      <vt:lpstr>Information Literacy Instruction for School Libraries</vt:lpstr>
      <vt:lpstr>Hello Everyone!</vt:lpstr>
      <vt:lpstr>Question of the week</vt:lpstr>
      <vt:lpstr>Agenda</vt:lpstr>
      <vt:lpstr>Housekeeping</vt:lpstr>
      <vt:lpstr>Shannon’s Question</vt:lpstr>
      <vt:lpstr>Literature Review Insights</vt:lpstr>
      <vt:lpstr>Literature Review Insights</vt:lpstr>
      <vt:lpstr>Carl Heine Ph.D.</vt:lpstr>
      <vt:lpstr>Your Background</vt:lpstr>
      <vt:lpstr>Amy’s Question</vt:lpstr>
      <vt:lpstr>Digital Information Fluency Questions</vt:lpstr>
      <vt:lpstr>Digital Information Fluency  Questions II</vt:lpstr>
      <vt:lpstr>Staying Connected</vt:lpstr>
      <vt:lpstr>Staying Connected II</vt:lpstr>
      <vt:lpstr>MiKe H.</vt:lpstr>
      <vt:lpstr>Searching Begins</vt:lpstr>
      <vt:lpstr>Searching</vt:lpstr>
      <vt:lpstr>Searching II</vt:lpstr>
      <vt:lpstr>Time Question</vt:lpstr>
      <vt:lpstr>Kristin’s questions</vt:lpstr>
      <vt:lpstr>Information Literacy Lesson</vt:lpstr>
      <vt:lpstr>Information Literacy Lesson</vt:lpstr>
      <vt:lpstr>Information Literacy Lesson</vt:lpstr>
      <vt:lpstr>Sample Lessons</vt:lpstr>
      <vt:lpstr>Let’s Look at some Lessons</vt:lpstr>
      <vt:lpstr>A Curriculum Built Not to Last</vt:lpstr>
      <vt:lpstr>Curriculum Mapping</vt:lpstr>
      <vt:lpstr>Slide 29</vt:lpstr>
      <vt:lpstr>Slide 30</vt:lpstr>
      <vt:lpstr>Curriculum Maps</vt:lpstr>
      <vt:lpstr>Curriculum Maps</vt:lpstr>
      <vt:lpstr>For Next Time</vt:lpstr>
      <vt:lpstr>Certification Test:  175 Library Information Specialist</vt:lpstr>
      <vt:lpstr>Certification Test Dates</vt:lpstr>
      <vt:lpstr>Certification Test Cont.</vt:lpstr>
      <vt:lpstr>Information Overload Syndrome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Instruction for School Libraries</dc:title>
  <dc:creator>Chris Bohne</dc:creator>
  <cp:lastModifiedBy>Chris Bohne</cp:lastModifiedBy>
  <cp:revision>37</cp:revision>
  <dcterms:created xsi:type="dcterms:W3CDTF">2012-02-20T22:38:07Z</dcterms:created>
  <dcterms:modified xsi:type="dcterms:W3CDTF">2012-02-20T22:39:38Z</dcterms:modified>
</cp:coreProperties>
</file>